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62" r:id="rId3"/>
    <p:sldId id="257" r:id="rId4"/>
    <p:sldId id="258" r:id="rId5"/>
    <p:sldId id="259"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1" r:id="rId23"/>
    <p:sldId id="282" r:id="rId24"/>
    <p:sldId id="283" r:id="rId25"/>
    <p:sldId id="299" r:id="rId26"/>
    <p:sldId id="284" r:id="rId27"/>
    <p:sldId id="285" r:id="rId28"/>
    <p:sldId id="287" r:id="rId29"/>
    <p:sldId id="288" r:id="rId30"/>
    <p:sldId id="289" r:id="rId31"/>
    <p:sldId id="290" r:id="rId32"/>
    <p:sldId id="291" r:id="rId33"/>
    <p:sldId id="292" r:id="rId34"/>
    <p:sldId id="303" r:id="rId35"/>
    <p:sldId id="293" r:id="rId36"/>
    <p:sldId id="294" r:id="rId37"/>
    <p:sldId id="295" r:id="rId38"/>
    <p:sldId id="301" r:id="rId39"/>
    <p:sldId id="296" r:id="rId40"/>
    <p:sldId id="297" r:id="rId41"/>
    <p:sldId id="302" r:id="rId42"/>
    <p:sldId id="298" r:id="rId43"/>
    <p:sldId id="30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1448"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B93D45-6E19-4653-AEDA-D37594F1D241}" type="datetimeFigureOut">
              <a:rPr lang="en-IN" smtClean="0"/>
              <a:pPr/>
              <a:t>18-06-2024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3586F92-B7BA-43E1-B0DC-E86F703A9101}" type="slidenum">
              <a:rPr lang="en-IN" smtClean="0"/>
              <a:pPr/>
              <a:t>‹#›</a:t>
            </a:fld>
            <a:endParaRPr lang="en-IN"/>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B93D45-6E19-4653-AEDA-D37594F1D241}" type="datetimeFigureOut">
              <a:rPr lang="en-IN" smtClean="0"/>
              <a:pPr/>
              <a:t>18-06-2024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3586F92-B7BA-43E1-B0DC-E86F703A9101}"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B93D45-6E19-4653-AEDA-D37594F1D241}" type="datetimeFigureOut">
              <a:rPr lang="en-IN" smtClean="0"/>
              <a:pPr/>
              <a:t>18-06-2024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3586F92-B7BA-43E1-B0DC-E86F703A9101}"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B93D45-6E19-4653-AEDA-D37594F1D241}" type="datetimeFigureOut">
              <a:rPr lang="en-IN" smtClean="0"/>
              <a:pPr/>
              <a:t>18-06-2024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3586F92-B7BA-43E1-B0DC-E86F703A9101}"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B93D45-6E19-4653-AEDA-D37594F1D241}" type="datetimeFigureOut">
              <a:rPr lang="en-IN" smtClean="0"/>
              <a:pPr/>
              <a:t>18-06-2024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3586F92-B7BA-43E1-B0DC-E86F703A9101}" type="slidenum">
              <a:rPr lang="en-IN" smtClean="0"/>
              <a:pPr/>
              <a:t>‹#›</a:t>
            </a:fld>
            <a:endParaRPr lang="en-IN"/>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B93D45-6E19-4653-AEDA-D37594F1D241}" type="datetimeFigureOut">
              <a:rPr lang="en-IN" smtClean="0"/>
              <a:pPr/>
              <a:t>18-06-2024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3586F92-B7BA-43E1-B0DC-E86F703A9101}"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B93D45-6E19-4653-AEDA-D37594F1D241}" type="datetimeFigureOut">
              <a:rPr lang="en-IN" smtClean="0"/>
              <a:pPr/>
              <a:t>18-06-2024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3586F92-B7BA-43E1-B0DC-E86F703A9101}" type="slidenum">
              <a:rPr lang="en-IN" smtClean="0"/>
              <a:pPr/>
              <a:t>‹#›</a:t>
            </a:fld>
            <a:endParaRPr lang="en-IN"/>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B93D45-6E19-4653-AEDA-D37594F1D241}" type="datetimeFigureOut">
              <a:rPr lang="en-IN" smtClean="0"/>
              <a:pPr/>
              <a:t>18-06-2024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3586F92-B7BA-43E1-B0DC-E86F703A9101}"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B93D45-6E19-4653-AEDA-D37594F1D241}" type="datetimeFigureOut">
              <a:rPr lang="en-IN" smtClean="0"/>
              <a:pPr/>
              <a:t>18-06-2024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3586F92-B7BA-43E1-B0DC-E86F703A9101}"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B93D45-6E19-4653-AEDA-D37594F1D241}" type="datetimeFigureOut">
              <a:rPr lang="en-IN" smtClean="0"/>
              <a:pPr/>
              <a:t>18-06-2024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3586F92-B7BA-43E1-B0DC-E86F703A9101}" type="slidenum">
              <a:rPr lang="en-IN" smtClean="0"/>
              <a:pPr/>
              <a:t>‹#›</a:t>
            </a:fld>
            <a:endParaRPr lang="en-IN"/>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B93D45-6E19-4653-AEDA-D37594F1D241}" type="datetimeFigureOut">
              <a:rPr lang="en-IN" smtClean="0"/>
              <a:pPr/>
              <a:t>18-06-2024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3586F92-B7BA-43E1-B0DC-E86F703A9101}"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CB93D45-6E19-4653-AEDA-D37594F1D241}" type="datetimeFigureOut">
              <a:rPr lang="en-IN" smtClean="0"/>
              <a:pPr/>
              <a:t>18-06-2024</a:t>
            </a:fld>
            <a:endParaRPr lang="en-IN"/>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IN"/>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3586F92-B7BA-43E1-B0DC-E86F703A9101}"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08721"/>
            <a:ext cx="7772400" cy="1656183"/>
          </a:xfrm>
        </p:spPr>
        <p:txBody>
          <a:bodyPr>
            <a:normAutofit/>
          </a:bodyPr>
          <a:lstStyle/>
          <a:p>
            <a:pPr algn="ctr"/>
            <a:r>
              <a:rPr lang="en-US" sz="3600" dirty="0">
                <a:effectLst/>
              </a:rPr>
              <a:t>PARKINSONS DISEASE</a:t>
            </a:r>
            <a:endParaRPr lang="en-IN" sz="3600" dirty="0">
              <a:effectLst/>
            </a:endParaRPr>
          </a:p>
        </p:txBody>
      </p:sp>
      <p:sp>
        <p:nvSpPr>
          <p:cNvPr id="3" name="Subtitle 2"/>
          <p:cNvSpPr>
            <a:spLocks noGrp="1"/>
          </p:cNvSpPr>
          <p:nvPr>
            <p:ph type="subTitle" idx="1"/>
          </p:nvPr>
        </p:nvSpPr>
        <p:spPr>
          <a:xfrm>
            <a:off x="1187624" y="4869160"/>
            <a:ext cx="6400800" cy="1752600"/>
          </a:xfrm>
        </p:spPr>
        <p:txBody>
          <a:bodyPr>
            <a:normAutofit/>
          </a:bodyPr>
          <a:lstStyle/>
          <a:p>
            <a:pPr algn="ctr"/>
            <a:r>
              <a:rPr lang="en-IN" sz="2000" dirty="0" err="1">
                <a:solidFill>
                  <a:srgbClr val="002060"/>
                </a:solidFill>
                <a:latin typeface="Times New Roman" panose="02020603050405020304" pitchFamily="18" charset="0"/>
                <a:cs typeface="Times New Roman" panose="02020603050405020304" pitchFamily="18" charset="0"/>
              </a:rPr>
              <a:t>Dr.</a:t>
            </a:r>
            <a:r>
              <a:rPr lang="en-IN" sz="2000" dirty="0">
                <a:solidFill>
                  <a:srgbClr val="002060"/>
                </a:solidFill>
                <a:latin typeface="Times New Roman" panose="02020603050405020304" pitchFamily="18" charset="0"/>
                <a:cs typeface="Times New Roman" panose="02020603050405020304" pitchFamily="18" charset="0"/>
              </a:rPr>
              <a:t> Gaurav C. </a:t>
            </a:r>
            <a:r>
              <a:rPr lang="en-IN" sz="2000" dirty="0" err="1">
                <a:solidFill>
                  <a:srgbClr val="002060"/>
                </a:solidFill>
                <a:latin typeface="Times New Roman" panose="02020603050405020304" pitchFamily="18" charset="0"/>
                <a:cs typeface="Times New Roman" panose="02020603050405020304" pitchFamily="18" charset="0"/>
              </a:rPr>
              <a:t>Mhaske</a:t>
            </a:r>
            <a:endParaRPr lang="en-IN" sz="2000" dirty="0">
              <a:solidFill>
                <a:srgbClr val="002060"/>
              </a:solidFill>
              <a:latin typeface="Times New Roman" panose="02020603050405020304" pitchFamily="18" charset="0"/>
              <a:cs typeface="Times New Roman" panose="02020603050405020304" pitchFamily="18" charset="0"/>
            </a:endParaRPr>
          </a:p>
          <a:p>
            <a:pPr algn="ctr"/>
            <a:r>
              <a:rPr lang="en-IN" sz="2000" dirty="0">
                <a:solidFill>
                  <a:srgbClr val="002060"/>
                </a:solidFill>
                <a:latin typeface="Times New Roman" panose="02020603050405020304" pitchFamily="18" charset="0"/>
                <a:cs typeface="Times New Roman" panose="02020603050405020304" pitchFamily="18" charset="0"/>
              </a:rPr>
              <a:t>Dept. Of Neurophysiotherapy</a:t>
            </a:r>
          </a:p>
          <a:p>
            <a:pPr algn="ctr"/>
            <a:r>
              <a:rPr lang="en-IN" sz="2000" dirty="0">
                <a:solidFill>
                  <a:srgbClr val="002060"/>
                </a:solidFill>
                <a:latin typeface="Times New Roman" panose="02020603050405020304" pitchFamily="18" charset="0"/>
                <a:cs typeface="Times New Roman" panose="02020603050405020304" pitchFamily="18" charset="0"/>
              </a:rPr>
              <a:t>MGM Institute Of Physiotherapy</a:t>
            </a:r>
          </a:p>
          <a:p>
            <a:pPr algn="ctr"/>
            <a:r>
              <a:rPr lang="en-IN" sz="2000" dirty="0">
                <a:solidFill>
                  <a:srgbClr val="002060"/>
                </a:solidFill>
                <a:latin typeface="Times New Roman" panose="02020603050405020304" pitchFamily="18" charset="0"/>
                <a:cs typeface="Times New Roman" panose="02020603050405020304" pitchFamily="18" charset="0"/>
              </a:rPr>
              <a:t>Chh. Sambhajinagar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48680"/>
            <a:ext cx="8229600" cy="5832648"/>
          </a:xfrm>
        </p:spPr>
        <p:txBody>
          <a:bodyPr>
            <a:noAutofit/>
          </a:bodyPr>
          <a:lstStyle/>
          <a:p>
            <a:r>
              <a:rPr lang="en-AU" sz="2200" dirty="0">
                <a:latin typeface="Times New Roman" pitchFamily="18" charset="0"/>
                <a:cs typeface="Times New Roman" pitchFamily="18" charset="0"/>
              </a:rPr>
              <a:t>On the left a </a:t>
            </a:r>
            <a:r>
              <a:rPr lang="en-AU" sz="2200" dirty="0" err="1">
                <a:latin typeface="Times New Roman" pitchFamily="18" charset="0"/>
                <a:cs typeface="Times New Roman" pitchFamily="18" charset="0"/>
              </a:rPr>
              <a:t>Lewy</a:t>
            </a:r>
            <a:r>
              <a:rPr lang="en-AU" sz="2200" dirty="0">
                <a:latin typeface="Times New Roman" pitchFamily="18" charset="0"/>
                <a:cs typeface="Times New Roman" pitchFamily="18" charset="0"/>
              </a:rPr>
              <a:t> body of </a:t>
            </a:r>
            <a:r>
              <a:rPr lang="en-AU" sz="2200" dirty="0" err="1">
                <a:latin typeface="Times New Roman" pitchFamily="18" charset="0"/>
                <a:cs typeface="Times New Roman" pitchFamily="18" charset="0"/>
              </a:rPr>
              <a:t>substantia</a:t>
            </a:r>
            <a:r>
              <a:rPr lang="en-AU" sz="2200" dirty="0">
                <a:latin typeface="Times New Roman" pitchFamily="18" charset="0"/>
                <a:cs typeface="Times New Roman" pitchFamily="18" charset="0"/>
              </a:rPr>
              <a:t> </a:t>
            </a:r>
            <a:r>
              <a:rPr lang="en-AU" sz="2200" dirty="0" err="1">
                <a:latin typeface="Times New Roman" pitchFamily="18" charset="0"/>
                <a:cs typeface="Times New Roman" pitchFamily="18" charset="0"/>
              </a:rPr>
              <a:t>nigra</a:t>
            </a:r>
            <a:r>
              <a:rPr lang="en-AU" sz="2200" dirty="0">
                <a:latin typeface="Times New Roman" pitchFamily="18" charset="0"/>
                <a:cs typeface="Times New Roman" pitchFamily="18" charset="0"/>
              </a:rPr>
              <a:t> section from a PD patient </a:t>
            </a:r>
            <a:r>
              <a:rPr lang="en-AU" sz="2200" dirty="0" err="1">
                <a:latin typeface="Times New Roman" pitchFamily="18" charset="0"/>
                <a:cs typeface="Times New Roman" pitchFamily="18" charset="0"/>
              </a:rPr>
              <a:t>labeled</a:t>
            </a:r>
            <a:r>
              <a:rPr lang="en-AU" sz="2200" dirty="0">
                <a:latin typeface="Times New Roman" pitchFamily="18" charset="0"/>
                <a:cs typeface="Times New Roman" pitchFamily="18" charset="0"/>
              </a:rPr>
              <a:t> with a </a:t>
            </a:r>
            <a:r>
              <a:rPr lang="en-AU" sz="2200" dirty="0" err="1">
                <a:latin typeface="Times New Roman" pitchFamily="18" charset="0"/>
                <a:cs typeface="Times New Roman" pitchFamily="18" charset="0"/>
              </a:rPr>
              <a:t>polyclocal</a:t>
            </a:r>
            <a:r>
              <a:rPr lang="en-AU" sz="2200" dirty="0">
                <a:latin typeface="Times New Roman" pitchFamily="18" charset="0"/>
                <a:cs typeface="Times New Roman" pitchFamily="18" charset="0"/>
              </a:rPr>
              <a:t> </a:t>
            </a:r>
            <a:r>
              <a:rPr lang="en-AU" sz="2200" dirty="0">
                <a:latin typeface="Times New Roman" pitchFamily="18" charset="0"/>
                <a:cs typeface="Times New Roman" pitchFamily="18" charset="0"/>
                <a:sym typeface="Symbol" pitchFamily="18" charset="2"/>
              </a:rPr>
              <a:t></a:t>
            </a:r>
            <a:r>
              <a:rPr lang="en-AU" sz="2200" dirty="0">
                <a:latin typeface="Times New Roman" pitchFamily="18" charset="0"/>
                <a:cs typeface="Times New Roman" pitchFamily="18" charset="0"/>
              </a:rPr>
              <a:t>-</a:t>
            </a:r>
            <a:r>
              <a:rPr lang="en-AU" sz="2200" dirty="0" err="1">
                <a:latin typeface="Times New Roman" pitchFamily="18" charset="0"/>
                <a:cs typeface="Times New Roman" pitchFamily="18" charset="0"/>
              </a:rPr>
              <a:t>synuclein</a:t>
            </a:r>
            <a:r>
              <a:rPr lang="en-AU" sz="2200" dirty="0">
                <a:latin typeface="Times New Roman" pitchFamily="18" charset="0"/>
                <a:cs typeface="Times New Roman" pitchFamily="18" charset="0"/>
              </a:rPr>
              <a:t> antibody NAC-1 at 1:100. On the right cortical </a:t>
            </a:r>
            <a:r>
              <a:rPr lang="en-AU" sz="2200" dirty="0" err="1">
                <a:latin typeface="Times New Roman" pitchFamily="18" charset="0"/>
                <a:cs typeface="Times New Roman" pitchFamily="18" charset="0"/>
              </a:rPr>
              <a:t>Lewy</a:t>
            </a:r>
            <a:r>
              <a:rPr lang="en-AU" sz="2200" dirty="0">
                <a:latin typeface="Times New Roman" pitchFamily="18" charset="0"/>
                <a:cs typeface="Times New Roman" pitchFamily="18" charset="0"/>
              </a:rPr>
              <a:t> bodies of </a:t>
            </a:r>
            <a:r>
              <a:rPr lang="en-AU" sz="2200" dirty="0" err="1">
                <a:latin typeface="Times New Roman" pitchFamily="18" charset="0"/>
                <a:cs typeface="Times New Roman" pitchFamily="18" charset="0"/>
              </a:rPr>
              <a:t>cingulate</a:t>
            </a:r>
            <a:r>
              <a:rPr lang="en-AU" sz="2200" dirty="0">
                <a:latin typeface="Times New Roman" pitchFamily="18" charset="0"/>
                <a:cs typeface="Times New Roman" pitchFamily="18" charset="0"/>
              </a:rPr>
              <a:t> </a:t>
            </a:r>
            <a:r>
              <a:rPr lang="en-AU" sz="2200" dirty="0" err="1">
                <a:latin typeface="Times New Roman" pitchFamily="18" charset="0"/>
                <a:cs typeface="Times New Roman" pitchFamily="18" charset="0"/>
              </a:rPr>
              <a:t>gyrus</a:t>
            </a:r>
            <a:r>
              <a:rPr lang="en-AU" sz="2200" dirty="0">
                <a:latin typeface="Times New Roman" pitchFamily="18" charset="0"/>
                <a:cs typeface="Times New Roman" pitchFamily="18" charset="0"/>
              </a:rPr>
              <a:t> labelled with NAC-1 at 1:200. Bars 20 </a:t>
            </a:r>
            <a:r>
              <a:rPr lang="en-AU" sz="2200" dirty="0">
                <a:latin typeface="Times New Roman" pitchFamily="18" charset="0"/>
                <a:cs typeface="Times New Roman" pitchFamily="18" charset="0"/>
                <a:sym typeface="Symbol" pitchFamily="18" charset="2"/>
              </a:rPr>
              <a:t></a:t>
            </a:r>
            <a:r>
              <a:rPr lang="en-AU" sz="2200" dirty="0">
                <a:latin typeface="Times New Roman" pitchFamily="18" charset="0"/>
                <a:cs typeface="Times New Roman" pitchFamily="18" charset="0"/>
              </a:rPr>
              <a:t>m. </a:t>
            </a:r>
            <a:endParaRPr lang="en-GB" sz="2200" dirty="0">
              <a:latin typeface="Times New Roman" pitchFamily="18" charset="0"/>
              <a:cs typeface="Times New Roman" pitchFamily="18" charset="0"/>
            </a:endParaRPr>
          </a:p>
          <a:p>
            <a:endParaRPr lang="en-GB" sz="2200" dirty="0">
              <a:latin typeface="Times New Roman" pitchFamily="18" charset="0"/>
              <a:cs typeface="Times New Roman" pitchFamily="18" charset="0"/>
              <a:sym typeface="Symbol" pitchFamily="18" charset="2"/>
            </a:endParaRPr>
          </a:p>
          <a:p>
            <a:r>
              <a:rPr lang="en-GB" sz="2200" dirty="0">
                <a:latin typeface="Times New Roman" pitchFamily="18" charset="0"/>
                <a:cs typeface="Times New Roman" pitchFamily="18" charset="0"/>
                <a:sym typeface="Symbol" pitchFamily="18" charset="2"/>
              </a:rPr>
              <a:t></a:t>
            </a:r>
            <a:r>
              <a:rPr lang="en-GB" sz="2200" dirty="0">
                <a:latin typeface="Times New Roman" pitchFamily="18" charset="0"/>
                <a:cs typeface="Times New Roman" pitchFamily="18" charset="0"/>
              </a:rPr>
              <a:t>-</a:t>
            </a:r>
            <a:r>
              <a:rPr lang="en-GB" sz="2200" dirty="0" err="1">
                <a:latin typeface="Times New Roman" pitchFamily="18" charset="0"/>
                <a:cs typeface="Times New Roman" pitchFamily="18" charset="0"/>
              </a:rPr>
              <a:t>synuclein</a:t>
            </a:r>
            <a:r>
              <a:rPr lang="en-GB" sz="2200" dirty="0">
                <a:latin typeface="Times New Roman" pitchFamily="18" charset="0"/>
                <a:cs typeface="Times New Roman" pitchFamily="18" charset="0"/>
              </a:rPr>
              <a:t> accumulates in </a:t>
            </a:r>
            <a:r>
              <a:rPr lang="en-GB" sz="2200" dirty="0" err="1">
                <a:latin typeface="Times New Roman" pitchFamily="18" charset="0"/>
                <a:cs typeface="Times New Roman" pitchFamily="18" charset="0"/>
              </a:rPr>
              <a:t>Lewy</a:t>
            </a:r>
            <a:r>
              <a:rPr lang="en-GB" sz="2200" dirty="0">
                <a:latin typeface="Times New Roman" pitchFamily="18" charset="0"/>
                <a:cs typeface="Times New Roman" pitchFamily="18" charset="0"/>
              </a:rPr>
              <a:t> bodies in Parkinson's disease and dementia with </a:t>
            </a:r>
            <a:r>
              <a:rPr lang="en-GB" sz="2200" dirty="0" err="1">
                <a:latin typeface="Times New Roman" pitchFamily="18" charset="0"/>
                <a:cs typeface="Times New Roman" pitchFamily="18" charset="0"/>
              </a:rPr>
              <a:t>Lewy</a:t>
            </a:r>
            <a:r>
              <a:rPr lang="en-GB" sz="2200" dirty="0">
                <a:latin typeface="Times New Roman" pitchFamily="18" charset="0"/>
                <a:cs typeface="Times New Roman" pitchFamily="18" charset="0"/>
              </a:rPr>
              <a:t> bodies but not in Alzheimer's disease -</a:t>
            </a:r>
            <a:r>
              <a:rPr lang="en-GB" sz="2200" dirty="0" err="1">
                <a:latin typeface="Times New Roman" pitchFamily="18" charset="0"/>
                <a:cs typeface="Times New Roman" pitchFamily="18" charset="0"/>
              </a:rPr>
              <a:t>amyloid</a:t>
            </a:r>
            <a:r>
              <a:rPr lang="en-GB" sz="2200" dirty="0">
                <a:latin typeface="Times New Roman" pitchFamily="18" charset="0"/>
                <a:cs typeface="Times New Roman" pitchFamily="18" charset="0"/>
              </a:rPr>
              <a:t> plaque cores.</a:t>
            </a:r>
          </a:p>
          <a:p>
            <a:endParaRPr lang="en-GB" sz="2200" dirty="0">
              <a:latin typeface="Times New Roman" pitchFamily="18" charset="0"/>
              <a:cs typeface="Times New Roman" pitchFamily="18" charset="0"/>
            </a:endParaRPr>
          </a:p>
          <a:p>
            <a:pPr>
              <a:buNone/>
            </a:pPr>
            <a:endParaRPr lang="en-GB" sz="2200" dirty="0">
              <a:latin typeface="Times New Roman" pitchFamily="18" charset="0"/>
              <a:cs typeface="Times New Roman" pitchFamily="18" charset="0"/>
            </a:endParaRPr>
          </a:p>
          <a:p>
            <a:r>
              <a:rPr lang="en-GB" sz="2200" dirty="0">
                <a:latin typeface="Times New Roman" pitchFamily="18" charset="0"/>
                <a:cs typeface="Times New Roman" pitchFamily="18" charset="0"/>
              </a:rPr>
              <a:t>The presence of </a:t>
            </a:r>
            <a:r>
              <a:rPr lang="en-GB" sz="2200" dirty="0" err="1">
                <a:latin typeface="Times New Roman" pitchFamily="18" charset="0"/>
                <a:cs typeface="Times New Roman" pitchFamily="18" charset="0"/>
              </a:rPr>
              <a:t>Lewy</a:t>
            </a:r>
            <a:r>
              <a:rPr lang="en-GB" sz="2200" dirty="0">
                <a:latin typeface="Times New Roman" pitchFamily="18" charset="0"/>
                <a:cs typeface="Times New Roman" pitchFamily="18" charset="0"/>
              </a:rPr>
              <a:t> bodies is not limited to </a:t>
            </a:r>
            <a:r>
              <a:rPr lang="en-GB" sz="2200" dirty="0" err="1">
                <a:latin typeface="Times New Roman" pitchFamily="18" charset="0"/>
                <a:cs typeface="Times New Roman" pitchFamily="18" charset="0"/>
              </a:rPr>
              <a:t>substantia</a:t>
            </a:r>
            <a:r>
              <a:rPr lang="en-GB" sz="2200" dirty="0">
                <a:latin typeface="Times New Roman" pitchFamily="18" charset="0"/>
                <a:cs typeface="Times New Roman" pitchFamily="18" charset="0"/>
              </a:rPr>
              <a:t> </a:t>
            </a:r>
            <a:r>
              <a:rPr lang="en-GB" sz="2200" dirty="0" err="1">
                <a:latin typeface="Times New Roman" pitchFamily="18" charset="0"/>
                <a:cs typeface="Times New Roman" pitchFamily="18" charset="0"/>
              </a:rPr>
              <a:t>nigra</a:t>
            </a:r>
            <a:r>
              <a:rPr lang="en-GB" sz="2200" dirty="0">
                <a:latin typeface="Times New Roman" pitchFamily="18" charset="0"/>
                <a:cs typeface="Times New Roman" pitchFamily="18" charset="0"/>
              </a:rPr>
              <a:t>: they are also found in the locus </a:t>
            </a:r>
            <a:r>
              <a:rPr lang="en-GB" sz="2200" dirty="0" err="1">
                <a:latin typeface="Times New Roman" pitchFamily="18" charset="0"/>
                <a:cs typeface="Times New Roman" pitchFamily="18" charset="0"/>
              </a:rPr>
              <a:t>coeruleus</a:t>
            </a:r>
            <a:r>
              <a:rPr lang="en-GB" sz="2200" dirty="0">
                <a:latin typeface="Times New Roman" pitchFamily="18" charset="0"/>
                <a:cs typeface="Times New Roman" pitchFamily="18" charset="0"/>
              </a:rPr>
              <a:t>, motor nucleus of the </a:t>
            </a:r>
            <a:r>
              <a:rPr lang="en-GB" sz="2200" dirty="0" err="1">
                <a:latin typeface="Times New Roman" pitchFamily="18" charset="0"/>
                <a:cs typeface="Times New Roman" pitchFamily="18" charset="0"/>
              </a:rPr>
              <a:t>vagus</a:t>
            </a:r>
            <a:r>
              <a:rPr lang="en-GB" sz="2200" dirty="0">
                <a:latin typeface="Times New Roman" pitchFamily="18" charset="0"/>
                <a:cs typeface="Times New Roman" pitchFamily="18" charset="0"/>
              </a:rPr>
              <a:t> nerve, the hypothalamus, the nucleus </a:t>
            </a:r>
            <a:r>
              <a:rPr lang="en-GB" sz="2200" dirty="0" err="1">
                <a:latin typeface="Times New Roman" pitchFamily="18" charset="0"/>
                <a:cs typeface="Times New Roman" pitchFamily="18" charset="0"/>
              </a:rPr>
              <a:t>basalis</a:t>
            </a:r>
            <a:r>
              <a:rPr lang="en-GB" sz="2200" dirty="0">
                <a:latin typeface="Times New Roman" pitchFamily="18" charset="0"/>
                <a:cs typeface="Times New Roman" pitchFamily="18" charset="0"/>
              </a:rPr>
              <a:t> of </a:t>
            </a:r>
            <a:r>
              <a:rPr lang="en-GB" sz="2200" dirty="0" err="1">
                <a:latin typeface="Times New Roman" pitchFamily="18" charset="0"/>
                <a:cs typeface="Times New Roman" pitchFamily="18" charset="0"/>
              </a:rPr>
              <a:t>Meynert</a:t>
            </a:r>
            <a:r>
              <a:rPr lang="en-GB" sz="2200" dirty="0">
                <a:latin typeface="Times New Roman" pitchFamily="18" charset="0"/>
                <a:cs typeface="Times New Roman" pitchFamily="18" charset="0"/>
              </a:rPr>
              <a:t>, the cerebral cortex, the olfactory bulb and the autonomic nervous system. </a:t>
            </a:r>
            <a:r>
              <a:rPr lang="en-GB" sz="2200" dirty="0" err="1">
                <a:latin typeface="Times New Roman" pitchFamily="18" charset="0"/>
                <a:cs typeface="Times New Roman" pitchFamily="18" charset="0"/>
              </a:rPr>
              <a:t>Lewy</a:t>
            </a:r>
            <a:r>
              <a:rPr lang="en-GB" sz="2200" dirty="0">
                <a:latin typeface="Times New Roman" pitchFamily="18" charset="0"/>
                <a:cs typeface="Times New Roman" pitchFamily="18" charset="0"/>
              </a:rPr>
              <a:t> bodies are confined largely to neurons; </a:t>
            </a:r>
            <a:r>
              <a:rPr lang="en-GB" sz="2200" dirty="0" err="1">
                <a:latin typeface="Times New Roman" pitchFamily="18" charset="0"/>
                <a:cs typeface="Times New Roman" pitchFamily="18" charset="0"/>
              </a:rPr>
              <a:t>glial</a:t>
            </a:r>
            <a:r>
              <a:rPr lang="en-GB" sz="2200" dirty="0">
                <a:latin typeface="Times New Roman" pitchFamily="18" charset="0"/>
                <a:cs typeface="Times New Roman" pitchFamily="18" charset="0"/>
              </a:rPr>
              <a:t> cells are only rarely affected. </a:t>
            </a:r>
          </a:p>
          <a:p>
            <a:endParaRPr lang="en-IN" sz="22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i-FI" sz="3600" dirty="0">
                <a:solidFill>
                  <a:schemeClr val="tx1"/>
                </a:solidFill>
                <a:effectLst/>
              </a:rPr>
              <a:t>Lewy bodies</a:t>
            </a:r>
            <a:endParaRPr lang="en-IN" sz="3600" dirty="0">
              <a:solidFill>
                <a:schemeClr val="tx1"/>
              </a:solidFill>
              <a:effectLst/>
            </a:endParaRPr>
          </a:p>
        </p:txBody>
      </p:sp>
      <p:pic>
        <p:nvPicPr>
          <p:cNvPr id="4" name="Picture 6" descr="C:\Documents and Settings\user\My Documents\My Pictures\neuro\jak17.jpg"/>
          <p:cNvPicPr>
            <a:picLocks noGrp="1" noChangeAspect="1" noChangeArrowheads="1"/>
          </p:cNvPicPr>
          <p:nvPr>
            <p:ph idx="1"/>
          </p:nvPr>
        </p:nvPicPr>
        <p:blipFill>
          <a:blip r:embed="rId2" cstate="print"/>
          <a:srcRect/>
          <a:stretch>
            <a:fillRect/>
          </a:stretch>
        </p:blipFill>
        <p:spPr bwMode="auto">
          <a:xfrm>
            <a:off x="539552" y="1556792"/>
            <a:ext cx="8064896" cy="424847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fi-FI" sz="3200" dirty="0">
                <a:solidFill>
                  <a:schemeClr val="tx1"/>
                </a:solidFill>
                <a:effectLst/>
                <a:latin typeface="Times New Roman" pitchFamily="18" charset="0"/>
              </a:rPr>
              <a:t>Functional neuroanatomy of PD</a:t>
            </a:r>
            <a:br>
              <a:rPr lang="fi-FI" sz="3200" dirty="0">
                <a:solidFill>
                  <a:schemeClr val="tx1"/>
                </a:solidFill>
                <a:effectLst/>
                <a:latin typeface="Times New Roman" pitchFamily="18" charset="0"/>
              </a:rPr>
            </a:br>
            <a:endParaRPr lang="en-IN" sz="3200" dirty="0">
              <a:solidFill>
                <a:schemeClr val="tx1"/>
              </a:solidFill>
              <a:effectLst/>
            </a:endParaRPr>
          </a:p>
        </p:txBody>
      </p:sp>
      <p:sp>
        <p:nvSpPr>
          <p:cNvPr id="2" name="Content Placeholder 1"/>
          <p:cNvSpPr>
            <a:spLocks noGrp="1"/>
          </p:cNvSpPr>
          <p:nvPr>
            <p:ph idx="1"/>
          </p:nvPr>
        </p:nvSpPr>
        <p:spPr/>
        <p:txBody>
          <a:bodyPr>
            <a:normAutofit/>
          </a:bodyPr>
          <a:lstStyle/>
          <a:p>
            <a:r>
              <a:rPr lang="en-GB" sz="2400" dirty="0" err="1">
                <a:latin typeface="Times New Roman" pitchFamily="18" charset="0"/>
                <a:cs typeface="Times New Roman" pitchFamily="18" charset="0"/>
              </a:rPr>
              <a:t>Substantia</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nigra</a:t>
            </a:r>
            <a:r>
              <a:rPr lang="en-GB" sz="2400" dirty="0">
                <a:latin typeface="Times New Roman" pitchFamily="18" charset="0"/>
                <a:cs typeface="Times New Roman" pitchFamily="18" charset="0"/>
              </a:rPr>
              <a:t> is the major origin of the </a:t>
            </a:r>
            <a:r>
              <a:rPr lang="en-GB" sz="2400" dirty="0" err="1">
                <a:latin typeface="Times New Roman" pitchFamily="18" charset="0"/>
                <a:cs typeface="Times New Roman" pitchFamily="18" charset="0"/>
              </a:rPr>
              <a:t>dopaminergic</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innervation</a:t>
            </a:r>
            <a:r>
              <a:rPr lang="en-GB" sz="2400" dirty="0">
                <a:latin typeface="Times New Roman" pitchFamily="18" charset="0"/>
                <a:cs typeface="Times New Roman" pitchFamily="18" charset="0"/>
              </a:rPr>
              <a:t> of the striatum and is a part of </a:t>
            </a:r>
            <a:r>
              <a:rPr lang="en-GB" sz="2400" dirty="0" err="1">
                <a:latin typeface="Times New Roman" pitchFamily="18" charset="0"/>
                <a:cs typeface="Times New Roman" pitchFamily="18" charset="0"/>
              </a:rPr>
              <a:t>extrapyramidal</a:t>
            </a:r>
            <a:r>
              <a:rPr lang="en-GB" sz="2400" dirty="0">
                <a:latin typeface="Times New Roman" pitchFamily="18" charset="0"/>
                <a:cs typeface="Times New Roman" pitchFamily="18" charset="0"/>
              </a:rPr>
              <a:t> system which processes information coming from the cortex to the striatum, and returns it back to the cortex through the thalamus. </a:t>
            </a:r>
          </a:p>
          <a:p>
            <a:endParaRPr lang="en-GB" sz="2400" dirty="0">
              <a:latin typeface="Times New Roman" pitchFamily="18" charset="0"/>
              <a:cs typeface="Times New Roman" pitchFamily="18" charset="0"/>
            </a:endParaRPr>
          </a:p>
          <a:p>
            <a:r>
              <a:rPr lang="en-GB" sz="2400" dirty="0">
                <a:latin typeface="Times New Roman" pitchFamily="18" charset="0"/>
                <a:cs typeface="Times New Roman" pitchFamily="18" charset="0"/>
              </a:rPr>
              <a:t>One major function of the striatum, which is under the control of </a:t>
            </a:r>
            <a:r>
              <a:rPr lang="en-GB" sz="2400" dirty="0" err="1">
                <a:latin typeface="Times New Roman" pitchFamily="18" charset="0"/>
                <a:cs typeface="Times New Roman" pitchFamily="18" charset="0"/>
              </a:rPr>
              <a:t>substantia</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nigra</a:t>
            </a:r>
            <a:r>
              <a:rPr lang="en-GB" sz="2400" dirty="0">
                <a:latin typeface="Times New Roman" pitchFamily="18" charset="0"/>
                <a:cs typeface="Times New Roman" pitchFamily="18" charset="0"/>
              </a:rPr>
              <a:t>, is the regulation of posture and muscle tonus. </a:t>
            </a:r>
          </a:p>
          <a:p>
            <a:endParaRPr lang="en-IN" sz="24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6"/>
          <p:cNvGrpSpPr>
            <a:grpSpLocks noGrp="1"/>
          </p:cNvGrpSpPr>
          <p:nvPr/>
        </p:nvGrpSpPr>
        <p:grpSpPr bwMode="auto">
          <a:xfrm>
            <a:off x="755202" y="1481138"/>
            <a:ext cx="7704247" cy="4525962"/>
            <a:chOff x="605" y="1079"/>
            <a:chExt cx="3897" cy="2994"/>
          </a:xfrm>
        </p:grpSpPr>
        <p:sp>
          <p:nvSpPr>
            <p:cNvPr id="5" name="Rectangle 3"/>
            <p:cNvSpPr>
              <a:spLocks noChangeArrowheads="1"/>
            </p:cNvSpPr>
            <p:nvPr/>
          </p:nvSpPr>
          <p:spPr bwMode="auto">
            <a:xfrm>
              <a:off x="605" y="1079"/>
              <a:ext cx="3897" cy="2994"/>
            </a:xfrm>
            <a:prstGeom prst="rect">
              <a:avLst/>
            </a:prstGeom>
            <a:solidFill>
              <a:srgbClr val="FFFFFF"/>
            </a:solidFill>
            <a:ln w="25400">
              <a:solidFill>
                <a:srgbClr val="000000"/>
              </a:solidFill>
              <a:miter lim="800000"/>
              <a:headEnd/>
              <a:tailEnd/>
            </a:ln>
            <a:effectLst/>
          </p:spPr>
          <p:txBody>
            <a:bodyPr wrap="none" anchor="ctr"/>
            <a:lstStyle/>
            <a:p>
              <a:endParaRPr lang="en-IN"/>
            </a:p>
          </p:txBody>
        </p:sp>
        <p:sp>
          <p:nvSpPr>
            <p:cNvPr id="6" name="Rectangle 4"/>
            <p:cNvSpPr>
              <a:spLocks noChangeArrowheads="1"/>
            </p:cNvSpPr>
            <p:nvPr/>
          </p:nvSpPr>
          <p:spPr bwMode="auto">
            <a:xfrm>
              <a:off x="1295" y="1188"/>
              <a:ext cx="2779" cy="230"/>
            </a:xfrm>
            <a:prstGeom prst="rect">
              <a:avLst/>
            </a:prstGeom>
            <a:solidFill>
              <a:srgbClr val="FFFFFF"/>
            </a:solidFill>
            <a:ln w="25400">
              <a:solidFill>
                <a:srgbClr val="000000"/>
              </a:solidFill>
              <a:miter lim="800000"/>
              <a:headEnd/>
              <a:tailEnd/>
            </a:ln>
            <a:effectLst/>
          </p:spPr>
          <p:txBody>
            <a:bodyPr lIns="92075" tIns="46038" rIns="92075" bIns="46038"/>
            <a:lstStyle/>
            <a:p>
              <a:pPr eaLnBrk="0" hangingPunct="0"/>
              <a:r>
                <a:rPr lang="fi-FI" b="1" baseline="0">
                  <a:latin typeface="Times New Roman" pitchFamily="18" charset="0"/>
                </a:rPr>
                <a:t>                      CORTEX</a:t>
              </a:r>
            </a:p>
          </p:txBody>
        </p:sp>
        <p:sp>
          <p:nvSpPr>
            <p:cNvPr id="7" name="Rectangle 5"/>
            <p:cNvSpPr>
              <a:spLocks noChangeArrowheads="1"/>
            </p:cNvSpPr>
            <p:nvPr/>
          </p:nvSpPr>
          <p:spPr bwMode="auto">
            <a:xfrm>
              <a:off x="1539" y="2554"/>
              <a:ext cx="420" cy="282"/>
            </a:xfrm>
            <a:prstGeom prst="rect">
              <a:avLst/>
            </a:prstGeom>
            <a:solidFill>
              <a:srgbClr val="FFFFFF"/>
            </a:solidFill>
            <a:ln w="12700">
              <a:solidFill>
                <a:srgbClr val="000000"/>
              </a:solidFill>
              <a:miter lim="800000"/>
              <a:headEnd/>
              <a:tailEnd/>
            </a:ln>
            <a:effectLst/>
          </p:spPr>
          <p:txBody>
            <a:bodyPr lIns="92075" tIns="46038" rIns="92075" bIns="46038"/>
            <a:lstStyle/>
            <a:p>
              <a:pPr eaLnBrk="0" hangingPunct="0">
                <a:spcBef>
                  <a:spcPts val="200"/>
                </a:spcBef>
              </a:pPr>
              <a:r>
                <a:rPr lang="fi-FI" sz="1600" b="1" baseline="0">
                  <a:latin typeface="Times New Roman" pitchFamily="18" charset="0"/>
                </a:rPr>
                <a:t>SNc</a:t>
              </a:r>
            </a:p>
          </p:txBody>
        </p:sp>
        <p:sp>
          <p:nvSpPr>
            <p:cNvPr id="8" name="Rectangle 6"/>
            <p:cNvSpPr>
              <a:spLocks noChangeArrowheads="1"/>
            </p:cNvSpPr>
            <p:nvPr/>
          </p:nvSpPr>
          <p:spPr bwMode="auto">
            <a:xfrm>
              <a:off x="2638" y="2497"/>
              <a:ext cx="482" cy="282"/>
            </a:xfrm>
            <a:prstGeom prst="rect">
              <a:avLst/>
            </a:prstGeom>
            <a:solidFill>
              <a:srgbClr val="FFFFFF"/>
            </a:solidFill>
            <a:ln w="12700">
              <a:solidFill>
                <a:srgbClr val="000000"/>
              </a:solidFill>
              <a:miter lim="800000"/>
              <a:headEnd/>
              <a:tailEnd/>
            </a:ln>
            <a:effectLst/>
          </p:spPr>
          <p:txBody>
            <a:bodyPr lIns="92075" tIns="46038" rIns="92075" bIns="46038"/>
            <a:lstStyle/>
            <a:p>
              <a:pPr eaLnBrk="0" hangingPunct="0">
                <a:spcBef>
                  <a:spcPts val="200"/>
                </a:spcBef>
              </a:pPr>
              <a:r>
                <a:rPr lang="fi-FI" sz="1600" b="1" baseline="0">
                  <a:latin typeface="Times New Roman" pitchFamily="18" charset="0"/>
                </a:rPr>
                <a:t>GPe</a:t>
              </a:r>
            </a:p>
          </p:txBody>
        </p:sp>
        <p:sp>
          <p:nvSpPr>
            <p:cNvPr id="9" name="Rectangle 7"/>
            <p:cNvSpPr>
              <a:spLocks noChangeArrowheads="1"/>
            </p:cNvSpPr>
            <p:nvPr/>
          </p:nvSpPr>
          <p:spPr bwMode="auto">
            <a:xfrm>
              <a:off x="3530" y="2952"/>
              <a:ext cx="421" cy="282"/>
            </a:xfrm>
            <a:prstGeom prst="rect">
              <a:avLst/>
            </a:prstGeom>
            <a:solidFill>
              <a:srgbClr val="FFFFFF"/>
            </a:solidFill>
            <a:ln w="12700">
              <a:solidFill>
                <a:srgbClr val="000000"/>
              </a:solidFill>
              <a:miter lim="800000"/>
              <a:headEnd/>
              <a:tailEnd/>
            </a:ln>
            <a:effectLst/>
          </p:spPr>
          <p:txBody>
            <a:bodyPr lIns="92075" tIns="46038" rIns="92075" bIns="46038"/>
            <a:lstStyle/>
            <a:p>
              <a:pPr eaLnBrk="0" hangingPunct="0">
                <a:spcBef>
                  <a:spcPts val="200"/>
                </a:spcBef>
              </a:pPr>
              <a:r>
                <a:rPr lang="fi-FI" sz="1600" b="1" baseline="0">
                  <a:latin typeface="Times New Roman" pitchFamily="18" charset="0"/>
                </a:rPr>
                <a:t>GPi</a:t>
              </a:r>
            </a:p>
          </p:txBody>
        </p:sp>
        <p:sp>
          <p:nvSpPr>
            <p:cNvPr id="10" name="Rectangle 8"/>
            <p:cNvSpPr>
              <a:spLocks noChangeArrowheads="1"/>
            </p:cNvSpPr>
            <p:nvPr/>
          </p:nvSpPr>
          <p:spPr bwMode="auto">
            <a:xfrm>
              <a:off x="2630" y="2952"/>
              <a:ext cx="484" cy="282"/>
            </a:xfrm>
            <a:prstGeom prst="rect">
              <a:avLst/>
            </a:prstGeom>
            <a:solidFill>
              <a:srgbClr val="FFFFFF"/>
            </a:solidFill>
            <a:ln w="12700">
              <a:solidFill>
                <a:srgbClr val="000000"/>
              </a:solidFill>
              <a:miter lim="800000"/>
              <a:headEnd/>
              <a:tailEnd/>
            </a:ln>
            <a:effectLst/>
          </p:spPr>
          <p:txBody>
            <a:bodyPr lIns="92075" tIns="46038" rIns="92075" bIns="46038"/>
            <a:lstStyle/>
            <a:p>
              <a:pPr eaLnBrk="0" hangingPunct="0"/>
              <a:r>
                <a:rPr lang="fi-FI" sz="1600" b="1" baseline="0">
                  <a:latin typeface="Times New Roman" pitchFamily="18" charset="0"/>
                </a:rPr>
                <a:t>STN</a:t>
              </a:r>
            </a:p>
          </p:txBody>
        </p:sp>
        <p:sp>
          <p:nvSpPr>
            <p:cNvPr id="11" name="Rectangle 9"/>
            <p:cNvSpPr>
              <a:spLocks noChangeArrowheads="1"/>
            </p:cNvSpPr>
            <p:nvPr/>
          </p:nvSpPr>
          <p:spPr bwMode="auto">
            <a:xfrm>
              <a:off x="1854" y="2952"/>
              <a:ext cx="420" cy="282"/>
            </a:xfrm>
            <a:prstGeom prst="rect">
              <a:avLst/>
            </a:prstGeom>
            <a:solidFill>
              <a:srgbClr val="FFFFFF"/>
            </a:solidFill>
            <a:ln w="12700">
              <a:solidFill>
                <a:srgbClr val="000000"/>
              </a:solidFill>
              <a:miter lim="800000"/>
              <a:headEnd/>
              <a:tailEnd/>
            </a:ln>
            <a:effectLst/>
          </p:spPr>
          <p:txBody>
            <a:bodyPr lIns="92075" tIns="46038" rIns="92075" bIns="46038"/>
            <a:lstStyle/>
            <a:p>
              <a:pPr eaLnBrk="0" hangingPunct="0">
                <a:spcBef>
                  <a:spcPts val="200"/>
                </a:spcBef>
              </a:pPr>
              <a:r>
                <a:rPr lang="fi-FI" sz="1600" b="1" baseline="0">
                  <a:latin typeface="Times New Roman" pitchFamily="18" charset="0"/>
                </a:rPr>
                <a:t>SNr</a:t>
              </a:r>
            </a:p>
          </p:txBody>
        </p:sp>
        <p:sp>
          <p:nvSpPr>
            <p:cNvPr id="12" name="Line 10"/>
            <p:cNvSpPr>
              <a:spLocks noChangeShapeType="1"/>
            </p:cNvSpPr>
            <p:nvPr/>
          </p:nvSpPr>
          <p:spPr bwMode="auto">
            <a:xfrm>
              <a:off x="3711" y="2326"/>
              <a:ext cx="0" cy="625"/>
            </a:xfrm>
            <a:prstGeom prst="line">
              <a:avLst/>
            </a:prstGeom>
            <a:noFill/>
            <a:ln w="12700">
              <a:solidFill>
                <a:srgbClr val="000000"/>
              </a:solidFill>
              <a:round/>
              <a:headEnd type="none" w="sm" len="sm"/>
              <a:tailEnd type="stealth" w="med" len="med"/>
            </a:ln>
            <a:effectLst/>
          </p:spPr>
          <p:txBody>
            <a:bodyPr/>
            <a:lstStyle/>
            <a:p>
              <a:endParaRPr lang="en-IN"/>
            </a:p>
          </p:txBody>
        </p:sp>
        <p:sp>
          <p:nvSpPr>
            <p:cNvPr id="13" name="Line 11"/>
            <p:cNvSpPr>
              <a:spLocks noChangeShapeType="1"/>
            </p:cNvSpPr>
            <p:nvPr/>
          </p:nvSpPr>
          <p:spPr bwMode="auto">
            <a:xfrm>
              <a:off x="2865" y="2780"/>
              <a:ext cx="0" cy="171"/>
            </a:xfrm>
            <a:prstGeom prst="line">
              <a:avLst/>
            </a:prstGeom>
            <a:noFill/>
            <a:ln w="12700">
              <a:solidFill>
                <a:srgbClr val="000000"/>
              </a:solidFill>
              <a:round/>
              <a:headEnd type="none" w="sm" len="sm"/>
              <a:tailEnd type="stealth" w="med" len="med"/>
            </a:ln>
            <a:effectLst/>
          </p:spPr>
          <p:txBody>
            <a:bodyPr/>
            <a:lstStyle/>
            <a:p>
              <a:endParaRPr lang="en-IN"/>
            </a:p>
          </p:txBody>
        </p:sp>
        <p:sp>
          <p:nvSpPr>
            <p:cNvPr id="14" name="Line 12"/>
            <p:cNvSpPr>
              <a:spLocks noChangeShapeType="1"/>
            </p:cNvSpPr>
            <p:nvPr/>
          </p:nvSpPr>
          <p:spPr bwMode="auto">
            <a:xfrm>
              <a:off x="2745" y="1417"/>
              <a:ext cx="0" cy="341"/>
            </a:xfrm>
            <a:prstGeom prst="line">
              <a:avLst/>
            </a:prstGeom>
            <a:noFill/>
            <a:ln w="25400">
              <a:solidFill>
                <a:srgbClr val="000000"/>
              </a:solidFill>
              <a:round/>
              <a:headEnd type="none" w="sm" len="sm"/>
              <a:tailEnd type="stealth" w="med" len="med"/>
            </a:ln>
            <a:effectLst/>
          </p:spPr>
          <p:txBody>
            <a:bodyPr/>
            <a:lstStyle/>
            <a:p>
              <a:endParaRPr lang="en-IN"/>
            </a:p>
          </p:txBody>
        </p:sp>
        <p:sp>
          <p:nvSpPr>
            <p:cNvPr id="15" name="Line 13"/>
            <p:cNvSpPr>
              <a:spLocks noChangeShapeType="1"/>
            </p:cNvSpPr>
            <p:nvPr/>
          </p:nvSpPr>
          <p:spPr bwMode="auto">
            <a:xfrm>
              <a:off x="3409" y="1417"/>
              <a:ext cx="0" cy="341"/>
            </a:xfrm>
            <a:prstGeom prst="line">
              <a:avLst/>
            </a:prstGeom>
            <a:noFill/>
            <a:ln w="25400">
              <a:solidFill>
                <a:srgbClr val="000000"/>
              </a:solidFill>
              <a:round/>
              <a:headEnd type="none" w="sm" len="sm"/>
              <a:tailEnd type="stealth" w="med" len="med"/>
            </a:ln>
            <a:effectLst/>
          </p:spPr>
          <p:txBody>
            <a:bodyPr/>
            <a:lstStyle/>
            <a:p>
              <a:endParaRPr lang="en-IN"/>
            </a:p>
          </p:txBody>
        </p:sp>
        <p:sp>
          <p:nvSpPr>
            <p:cNvPr id="16" name="Line 14"/>
            <p:cNvSpPr>
              <a:spLocks noChangeShapeType="1"/>
            </p:cNvSpPr>
            <p:nvPr/>
          </p:nvSpPr>
          <p:spPr bwMode="auto">
            <a:xfrm>
              <a:off x="2081" y="1417"/>
              <a:ext cx="0" cy="341"/>
            </a:xfrm>
            <a:prstGeom prst="line">
              <a:avLst/>
            </a:prstGeom>
            <a:noFill/>
            <a:ln w="25400">
              <a:solidFill>
                <a:srgbClr val="000000"/>
              </a:solidFill>
              <a:round/>
              <a:headEnd type="none" w="sm" len="sm"/>
              <a:tailEnd type="stealth" w="med" len="med"/>
            </a:ln>
            <a:effectLst/>
          </p:spPr>
          <p:txBody>
            <a:bodyPr/>
            <a:lstStyle/>
            <a:p>
              <a:endParaRPr lang="en-IN"/>
            </a:p>
          </p:txBody>
        </p:sp>
        <p:sp>
          <p:nvSpPr>
            <p:cNvPr id="17" name="Rectangle 15"/>
            <p:cNvSpPr>
              <a:spLocks noChangeArrowheads="1"/>
            </p:cNvSpPr>
            <p:nvPr/>
          </p:nvSpPr>
          <p:spPr bwMode="auto">
            <a:xfrm>
              <a:off x="1657" y="3404"/>
              <a:ext cx="2356" cy="229"/>
            </a:xfrm>
            <a:prstGeom prst="rect">
              <a:avLst/>
            </a:prstGeom>
            <a:solidFill>
              <a:srgbClr val="FFFFFF"/>
            </a:solidFill>
            <a:ln w="25400">
              <a:solidFill>
                <a:srgbClr val="000000"/>
              </a:solidFill>
              <a:miter lim="800000"/>
              <a:headEnd/>
              <a:tailEnd/>
            </a:ln>
            <a:effectLst/>
          </p:spPr>
          <p:txBody>
            <a:bodyPr lIns="92075" tIns="46038" rIns="92075" bIns="46038"/>
            <a:lstStyle/>
            <a:p>
              <a:pPr eaLnBrk="0" hangingPunct="0"/>
              <a:r>
                <a:rPr lang="fi-FI" b="1" baseline="0">
                  <a:latin typeface="Times New Roman" pitchFamily="18" charset="0"/>
                </a:rPr>
                <a:t>              THALAMUS</a:t>
              </a:r>
            </a:p>
          </p:txBody>
        </p:sp>
        <p:sp>
          <p:nvSpPr>
            <p:cNvPr id="18" name="Line 16"/>
            <p:cNvSpPr>
              <a:spLocks noChangeShapeType="1"/>
            </p:cNvSpPr>
            <p:nvPr/>
          </p:nvSpPr>
          <p:spPr bwMode="auto">
            <a:xfrm>
              <a:off x="3711" y="3235"/>
              <a:ext cx="0" cy="170"/>
            </a:xfrm>
            <a:prstGeom prst="line">
              <a:avLst/>
            </a:prstGeom>
            <a:noFill/>
            <a:ln w="12700">
              <a:solidFill>
                <a:srgbClr val="000000"/>
              </a:solidFill>
              <a:round/>
              <a:headEnd type="none" w="sm" len="sm"/>
              <a:tailEnd type="stealth" w="med" len="med"/>
            </a:ln>
            <a:effectLst/>
          </p:spPr>
          <p:txBody>
            <a:bodyPr/>
            <a:lstStyle/>
            <a:p>
              <a:endParaRPr lang="en-IN"/>
            </a:p>
          </p:txBody>
        </p:sp>
        <p:sp>
          <p:nvSpPr>
            <p:cNvPr id="19" name="Line 17"/>
            <p:cNvSpPr>
              <a:spLocks noChangeShapeType="1"/>
            </p:cNvSpPr>
            <p:nvPr/>
          </p:nvSpPr>
          <p:spPr bwMode="auto">
            <a:xfrm>
              <a:off x="2081" y="3235"/>
              <a:ext cx="0" cy="170"/>
            </a:xfrm>
            <a:prstGeom prst="line">
              <a:avLst/>
            </a:prstGeom>
            <a:noFill/>
            <a:ln w="12700">
              <a:solidFill>
                <a:srgbClr val="000000"/>
              </a:solidFill>
              <a:round/>
              <a:headEnd type="none" w="sm" len="sm"/>
              <a:tailEnd type="stealth" w="med" len="med"/>
            </a:ln>
            <a:effectLst/>
          </p:spPr>
          <p:txBody>
            <a:bodyPr/>
            <a:lstStyle/>
            <a:p>
              <a:endParaRPr lang="en-IN"/>
            </a:p>
          </p:txBody>
        </p:sp>
        <p:sp>
          <p:nvSpPr>
            <p:cNvPr id="20" name="Line 18"/>
            <p:cNvSpPr>
              <a:spLocks noChangeShapeType="1"/>
            </p:cNvSpPr>
            <p:nvPr/>
          </p:nvSpPr>
          <p:spPr bwMode="auto">
            <a:xfrm flipH="1">
              <a:off x="1356" y="2676"/>
              <a:ext cx="182" cy="0"/>
            </a:xfrm>
            <a:prstGeom prst="line">
              <a:avLst/>
            </a:prstGeom>
            <a:noFill/>
            <a:ln w="12700">
              <a:solidFill>
                <a:srgbClr val="000000"/>
              </a:solidFill>
              <a:round/>
              <a:headEnd type="none" w="sm" len="sm"/>
              <a:tailEnd type="none" w="sm" len="sm"/>
            </a:ln>
            <a:effectLst/>
          </p:spPr>
          <p:txBody>
            <a:bodyPr/>
            <a:lstStyle/>
            <a:p>
              <a:endParaRPr lang="en-IN"/>
            </a:p>
          </p:txBody>
        </p:sp>
        <p:sp>
          <p:nvSpPr>
            <p:cNvPr id="21" name="Line 19"/>
            <p:cNvSpPr>
              <a:spLocks noChangeShapeType="1"/>
            </p:cNvSpPr>
            <p:nvPr/>
          </p:nvSpPr>
          <p:spPr bwMode="auto">
            <a:xfrm flipV="1">
              <a:off x="1356" y="1952"/>
              <a:ext cx="0" cy="724"/>
            </a:xfrm>
            <a:prstGeom prst="line">
              <a:avLst/>
            </a:prstGeom>
            <a:noFill/>
            <a:ln w="12700">
              <a:solidFill>
                <a:srgbClr val="000000"/>
              </a:solidFill>
              <a:round/>
              <a:headEnd type="none" w="sm" len="sm"/>
              <a:tailEnd type="none" w="sm" len="sm"/>
            </a:ln>
            <a:effectLst/>
          </p:spPr>
          <p:txBody>
            <a:bodyPr/>
            <a:lstStyle/>
            <a:p>
              <a:endParaRPr lang="en-IN"/>
            </a:p>
          </p:txBody>
        </p:sp>
        <p:sp>
          <p:nvSpPr>
            <p:cNvPr id="22" name="Line 20"/>
            <p:cNvSpPr>
              <a:spLocks noChangeShapeType="1"/>
            </p:cNvSpPr>
            <p:nvPr/>
          </p:nvSpPr>
          <p:spPr bwMode="auto">
            <a:xfrm>
              <a:off x="1839" y="2326"/>
              <a:ext cx="0" cy="227"/>
            </a:xfrm>
            <a:prstGeom prst="line">
              <a:avLst/>
            </a:prstGeom>
            <a:noFill/>
            <a:ln w="12700">
              <a:solidFill>
                <a:srgbClr val="000000"/>
              </a:solidFill>
              <a:round/>
              <a:headEnd type="none" w="sm" len="sm"/>
              <a:tailEnd type="stealth" w="med" len="med"/>
            </a:ln>
            <a:effectLst/>
          </p:spPr>
          <p:txBody>
            <a:bodyPr/>
            <a:lstStyle/>
            <a:p>
              <a:endParaRPr lang="en-IN"/>
            </a:p>
          </p:txBody>
        </p:sp>
        <p:grpSp>
          <p:nvGrpSpPr>
            <p:cNvPr id="23" name="Group 28"/>
            <p:cNvGrpSpPr>
              <a:grpSpLocks/>
            </p:cNvGrpSpPr>
            <p:nvPr/>
          </p:nvGrpSpPr>
          <p:grpSpPr bwMode="auto">
            <a:xfrm>
              <a:off x="1657" y="1757"/>
              <a:ext cx="2356" cy="570"/>
              <a:chOff x="1657" y="1757"/>
              <a:chExt cx="2356" cy="570"/>
            </a:xfrm>
          </p:grpSpPr>
          <p:sp>
            <p:nvSpPr>
              <p:cNvPr id="41" name="Rectangle 21"/>
              <p:cNvSpPr>
                <a:spLocks noChangeArrowheads="1"/>
              </p:cNvSpPr>
              <p:nvPr/>
            </p:nvSpPr>
            <p:spPr bwMode="auto">
              <a:xfrm>
                <a:off x="1657" y="1757"/>
                <a:ext cx="2356" cy="570"/>
              </a:xfrm>
              <a:prstGeom prst="rect">
                <a:avLst/>
              </a:prstGeom>
              <a:solidFill>
                <a:srgbClr val="FFFFFF"/>
              </a:solidFill>
              <a:ln w="25400">
                <a:solidFill>
                  <a:srgbClr val="000000"/>
                </a:solidFill>
                <a:miter lim="800000"/>
                <a:headEnd/>
                <a:tailEnd/>
              </a:ln>
              <a:effectLst/>
            </p:spPr>
            <p:txBody>
              <a:bodyPr lIns="92075" tIns="46038" rIns="92075" bIns="46038"/>
              <a:lstStyle/>
              <a:p>
                <a:pPr eaLnBrk="0" hangingPunct="0"/>
                <a:r>
                  <a:rPr lang="fi-FI" b="1" baseline="0">
                    <a:latin typeface="Times New Roman" pitchFamily="18" charset="0"/>
                  </a:rPr>
                  <a:t>            STRIATUM</a:t>
                </a:r>
              </a:p>
            </p:txBody>
          </p:sp>
          <p:sp>
            <p:nvSpPr>
              <p:cNvPr id="42" name="Rectangle 22"/>
              <p:cNvSpPr>
                <a:spLocks noChangeArrowheads="1"/>
              </p:cNvSpPr>
              <p:nvPr/>
            </p:nvSpPr>
            <p:spPr bwMode="auto">
              <a:xfrm>
                <a:off x="3530" y="2100"/>
                <a:ext cx="300" cy="192"/>
              </a:xfrm>
              <a:prstGeom prst="rect">
                <a:avLst/>
              </a:prstGeom>
              <a:solidFill>
                <a:srgbClr val="FFFFFF"/>
              </a:solidFill>
              <a:ln w="12700">
                <a:solidFill>
                  <a:srgbClr val="000000"/>
                </a:solidFill>
                <a:miter lim="800000"/>
                <a:headEnd/>
                <a:tailEnd/>
              </a:ln>
              <a:effectLst/>
            </p:spPr>
            <p:txBody>
              <a:bodyPr lIns="92075" tIns="46038" rIns="92075" bIns="46038"/>
              <a:lstStyle/>
              <a:p>
                <a:pPr eaLnBrk="0" hangingPunct="0">
                  <a:spcBef>
                    <a:spcPts val="200"/>
                  </a:spcBef>
                  <a:spcAft>
                    <a:spcPts val="300"/>
                  </a:spcAft>
                </a:pPr>
                <a:r>
                  <a:rPr lang="fi-FI" sz="1200" b="1" baseline="0">
                    <a:latin typeface="Times New Roman" pitchFamily="18" charset="0"/>
                  </a:rPr>
                  <a:t>D1</a:t>
                </a:r>
              </a:p>
            </p:txBody>
          </p:sp>
          <p:sp>
            <p:nvSpPr>
              <p:cNvPr id="43" name="Rectangle 23"/>
              <p:cNvSpPr>
                <a:spLocks noChangeArrowheads="1"/>
              </p:cNvSpPr>
              <p:nvPr/>
            </p:nvSpPr>
            <p:spPr bwMode="auto">
              <a:xfrm>
                <a:off x="1719" y="2100"/>
                <a:ext cx="300" cy="192"/>
              </a:xfrm>
              <a:prstGeom prst="rect">
                <a:avLst/>
              </a:prstGeom>
              <a:solidFill>
                <a:srgbClr val="FFFFFF"/>
              </a:solidFill>
              <a:ln w="12700">
                <a:solidFill>
                  <a:srgbClr val="000000"/>
                </a:solidFill>
                <a:miter lim="800000"/>
                <a:headEnd/>
                <a:tailEnd/>
              </a:ln>
              <a:effectLst/>
            </p:spPr>
            <p:txBody>
              <a:bodyPr lIns="92075" tIns="46038" rIns="92075" bIns="46038"/>
              <a:lstStyle/>
              <a:p>
                <a:pPr eaLnBrk="0" hangingPunct="0">
                  <a:spcBef>
                    <a:spcPts val="200"/>
                  </a:spcBef>
                </a:pPr>
                <a:r>
                  <a:rPr lang="fi-FI" sz="1200" b="1" baseline="0">
                    <a:latin typeface="Times New Roman" pitchFamily="18" charset="0"/>
                  </a:rPr>
                  <a:t>D1</a:t>
                </a:r>
              </a:p>
            </p:txBody>
          </p:sp>
          <p:sp>
            <p:nvSpPr>
              <p:cNvPr id="44" name="Rectangle 24"/>
              <p:cNvSpPr>
                <a:spLocks noChangeArrowheads="1"/>
              </p:cNvSpPr>
              <p:nvPr/>
            </p:nvSpPr>
            <p:spPr bwMode="auto">
              <a:xfrm>
                <a:off x="2745" y="2100"/>
                <a:ext cx="300" cy="192"/>
              </a:xfrm>
              <a:prstGeom prst="rect">
                <a:avLst/>
              </a:prstGeom>
              <a:solidFill>
                <a:srgbClr val="FFFFFF"/>
              </a:solidFill>
              <a:ln w="12700">
                <a:solidFill>
                  <a:srgbClr val="000000"/>
                </a:solidFill>
                <a:miter lim="800000"/>
                <a:headEnd/>
                <a:tailEnd/>
              </a:ln>
              <a:effectLst/>
            </p:spPr>
            <p:txBody>
              <a:bodyPr lIns="92075" tIns="46038" rIns="92075" bIns="46038"/>
              <a:lstStyle/>
              <a:p>
                <a:pPr eaLnBrk="0" hangingPunct="0">
                  <a:spcBef>
                    <a:spcPts val="200"/>
                  </a:spcBef>
                </a:pPr>
                <a:r>
                  <a:rPr lang="fi-FI" sz="1200" b="1" baseline="0">
                    <a:latin typeface="Times New Roman" pitchFamily="18" charset="0"/>
                  </a:rPr>
                  <a:t>D2</a:t>
                </a:r>
              </a:p>
            </p:txBody>
          </p:sp>
          <p:sp>
            <p:nvSpPr>
              <p:cNvPr id="45" name="Line 25"/>
              <p:cNvSpPr>
                <a:spLocks noChangeShapeType="1"/>
              </p:cNvSpPr>
              <p:nvPr/>
            </p:nvSpPr>
            <p:spPr bwMode="auto">
              <a:xfrm>
                <a:off x="1839" y="1952"/>
                <a:ext cx="0" cy="147"/>
              </a:xfrm>
              <a:prstGeom prst="line">
                <a:avLst/>
              </a:prstGeom>
              <a:noFill/>
              <a:ln w="12700">
                <a:solidFill>
                  <a:srgbClr val="000000"/>
                </a:solidFill>
                <a:round/>
                <a:headEnd type="none" w="sm" len="sm"/>
                <a:tailEnd type="stealth" w="med" len="med"/>
              </a:ln>
              <a:effectLst/>
            </p:spPr>
            <p:txBody>
              <a:bodyPr/>
              <a:lstStyle/>
              <a:p>
                <a:endParaRPr lang="en-IN"/>
              </a:p>
            </p:txBody>
          </p:sp>
          <p:sp>
            <p:nvSpPr>
              <p:cNvPr id="46" name="Line 26"/>
              <p:cNvSpPr>
                <a:spLocks noChangeShapeType="1"/>
              </p:cNvSpPr>
              <p:nvPr/>
            </p:nvSpPr>
            <p:spPr bwMode="auto">
              <a:xfrm>
                <a:off x="2865" y="1952"/>
                <a:ext cx="0" cy="147"/>
              </a:xfrm>
              <a:prstGeom prst="line">
                <a:avLst/>
              </a:prstGeom>
              <a:noFill/>
              <a:ln w="12700">
                <a:solidFill>
                  <a:srgbClr val="000000"/>
                </a:solidFill>
                <a:round/>
                <a:headEnd type="none" w="sm" len="sm"/>
                <a:tailEnd type="stealth" w="med" len="med"/>
              </a:ln>
              <a:effectLst/>
            </p:spPr>
            <p:txBody>
              <a:bodyPr/>
              <a:lstStyle/>
              <a:p>
                <a:endParaRPr lang="en-IN"/>
              </a:p>
            </p:txBody>
          </p:sp>
          <p:sp>
            <p:nvSpPr>
              <p:cNvPr id="47" name="Line 27"/>
              <p:cNvSpPr>
                <a:spLocks noChangeShapeType="1"/>
              </p:cNvSpPr>
              <p:nvPr/>
            </p:nvSpPr>
            <p:spPr bwMode="auto">
              <a:xfrm>
                <a:off x="3710" y="1952"/>
                <a:ext cx="0" cy="156"/>
              </a:xfrm>
              <a:prstGeom prst="line">
                <a:avLst/>
              </a:prstGeom>
              <a:noFill/>
              <a:ln w="12700">
                <a:solidFill>
                  <a:srgbClr val="000000"/>
                </a:solidFill>
                <a:round/>
                <a:headEnd type="none" w="sm" len="sm"/>
                <a:tailEnd type="stealth" w="med" len="med"/>
              </a:ln>
              <a:effectLst/>
            </p:spPr>
            <p:txBody>
              <a:bodyPr/>
              <a:lstStyle/>
              <a:p>
                <a:endParaRPr lang="en-IN"/>
              </a:p>
            </p:txBody>
          </p:sp>
        </p:grpSp>
        <p:sp>
          <p:nvSpPr>
            <p:cNvPr id="24" name="Line 29"/>
            <p:cNvSpPr>
              <a:spLocks noChangeShapeType="1"/>
            </p:cNvSpPr>
            <p:nvPr/>
          </p:nvSpPr>
          <p:spPr bwMode="auto">
            <a:xfrm>
              <a:off x="4012" y="3528"/>
              <a:ext cx="423" cy="0"/>
            </a:xfrm>
            <a:prstGeom prst="line">
              <a:avLst/>
            </a:prstGeom>
            <a:noFill/>
            <a:ln w="12700">
              <a:solidFill>
                <a:srgbClr val="000000"/>
              </a:solidFill>
              <a:round/>
              <a:headEnd type="none" w="sm" len="sm"/>
              <a:tailEnd type="none" w="sm" len="sm"/>
            </a:ln>
            <a:effectLst/>
          </p:spPr>
          <p:txBody>
            <a:bodyPr/>
            <a:lstStyle/>
            <a:p>
              <a:endParaRPr lang="en-IN"/>
            </a:p>
          </p:txBody>
        </p:sp>
        <p:sp>
          <p:nvSpPr>
            <p:cNvPr id="25" name="Line 30"/>
            <p:cNvSpPr>
              <a:spLocks noChangeShapeType="1"/>
            </p:cNvSpPr>
            <p:nvPr/>
          </p:nvSpPr>
          <p:spPr bwMode="auto">
            <a:xfrm flipV="1">
              <a:off x="4435" y="1312"/>
              <a:ext cx="0" cy="2216"/>
            </a:xfrm>
            <a:prstGeom prst="line">
              <a:avLst/>
            </a:prstGeom>
            <a:noFill/>
            <a:ln w="12700">
              <a:solidFill>
                <a:srgbClr val="000000"/>
              </a:solidFill>
              <a:round/>
              <a:headEnd type="none" w="sm" len="sm"/>
              <a:tailEnd type="none" w="sm" len="sm"/>
            </a:ln>
            <a:effectLst/>
          </p:spPr>
          <p:txBody>
            <a:bodyPr/>
            <a:lstStyle/>
            <a:p>
              <a:endParaRPr lang="en-IN"/>
            </a:p>
          </p:txBody>
        </p:sp>
        <p:sp>
          <p:nvSpPr>
            <p:cNvPr id="26" name="Rectangle 31"/>
            <p:cNvSpPr>
              <a:spLocks noChangeArrowheads="1"/>
            </p:cNvSpPr>
            <p:nvPr/>
          </p:nvSpPr>
          <p:spPr bwMode="auto">
            <a:xfrm>
              <a:off x="2805" y="1573"/>
              <a:ext cx="241" cy="170"/>
            </a:xfrm>
            <a:prstGeom prst="rect">
              <a:avLst/>
            </a:prstGeom>
            <a:solidFill>
              <a:srgbClr val="FFFFFF"/>
            </a:solidFill>
            <a:ln w="9525">
              <a:noFill/>
              <a:miter lim="800000"/>
              <a:headEnd/>
              <a:tailEnd/>
            </a:ln>
            <a:effectLst/>
          </p:spPr>
          <p:txBody>
            <a:bodyPr lIns="92075" tIns="46038" rIns="92075" bIns="46038"/>
            <a:lstStyle/>
            <a:p>
              <a:pPr eaLnBrk="0" hangingPunct="0"/>
              <a:r>
                <a:rPr lang="fi-FI" sz="1600" b="1" baseline="0">
                  <a:latin typeface="Times New Roman" pitchFamily="18" charset="0"/>
                </a:rPr>
                <a:t>+</a:t>
              </a:r>
            </a:p>
          </p:txBody>
        </p:sp>
        <p:sp>
          <p:nvSpPr>
            <p:cNvPr id="27" name="Rectangle 32"/>
            <p:cNvSpPr>
              <a:spLocks noChangeArrowheads="1"/>
            </p:cNvSpPr>
            <p:nvPr/>
          </p:nvSpPr>
          <p:spPr bwMode="auto">
            <a:xfrm>
              <a:off x="3771" y="2690"/>
              <a:ext cx="302" cy="227"/>
            </a:xfrm>
            <a:prstGeom prst="rect">
              <a:avLst/>
            </a:prstGeom>
            <a:solidFill>
              <a:srgbClr val="FFFFFF"/>
            </a:solidFill>
            <a:ln w="9525">
              <a:noFill/>
              <a:miter lim="800000"/>
              <a:headEnd/>
              <a:tailEnd/>
            </a:ln>
            <a:effectLst/>
          </p:spPr>
          <p:txBody>
            <a:bodyPr lIns="92075" tIns="46038" rIns="92075" bIns="46038"/>
            <a:lstStyle/>
            <a:p>
              <a:pPr eaLnBrk="0" hangingPunct="0"/>
              <a:r>
                <a:rPr lang="fi-FI" sz="1600" baseline="0">
                  <a:latin typeface="Symbol" pitchFamily="18" charset="2"/>
                </a:rPr>
                <a:t>-</a:t>
              </a:r>
            </a:p>
          </p:txBody>
        </p:sp>
        <p:sp>
          <p:nvSpPr>
            <p:cNvPr id="28" name="Rectangle 33"/>
            <p:cNvSpPr>
              <a:spLocks noChangeArrowheads="1"/>
            </p:cNvSpPr>
            <p:nvPr/>
          </p:nvSpPr>
          <p:spPr bwMode="auto">
            <a:xfrm>
              <a:off x="2383" y="3088"/>
              <a:ext cx="241" cy="227"/>
            </a:xfrm>
            <a:prstGeom prst="rect">
              <a:avLst/>
            </a:prstGeom>
            <a:solidFill>
              <a:srgbClr val="FFFFFF"/>
            </a:solidFill>
            <a:ln w="9525">
              <a:noFill/>
              <a:miter lim="800000"/>
              <a:headEnd/>
              <a:tailEnd/>
            </a:ln>
            <a:effectLst/>
          </p:spPr>
          <p:txBody>
            <a:bodyPr lIns="92075" tIns="46038" rIns="92075" bIns="46038"/>
            <a:lstStyle/>
            <a:p>
              <a:pPr eaLnBrk="0" hangingPunct="0"/>
              <a:r>
                <a:rPr lang="fi-FI" sz="1600" baseline="0">
                  <a:latin typeface="Times New Roman" pitchFamily="18" charset="0"/>
                </a:rPr>
                <a:t>+</a:t>
              </a:r>
            </a:p>
          </p:txBody>
        </p:sp>
        <p:sp>
          <p:nvSpPr>
            <p:cNvPr id="29" name="Rectangle 34"/>
            <p:cNvSpPr>
              <a:spLocks noChangeArrowheads="1"/>
            </p:cNvSpPr>
            <p:nvPr/>
          </p:nvSpPr>
          <p:spPr bwMode="auto">
            <a:xfrm>
              <a:off x="3167" y="3088"/>
              <a:ext cx="302" cy="227"/>
            </a:xfrm>
            <a:prstGeom prst="rect">
              <a:avLst/>
            </a:prstGeom>
            <a:solidFill>
              <a:srgbClr val="FFFFFF"/>
            </a:solidFill>
            <a:ln w="9525">
              <a:noFill/>
              <a:miter lim="800000"/>
              <a:headEnd/>
              <a:tailEnd/>
            </a:ln>
            <a:effectLst/>
          </p:spPr>
          <p:txBody>
            <a:bodyPr lIns="92075" tIns="46038" rIns="92075" bIns="46038"/>
            <a:lstStyle/>
            <a:p>
              <a:pPr eaLnBrk="0" hangingPunct="0"/>
              <a:r>
                <a:rPr lang="fi-FI" sz="1600" baseline="0">
                  <a:latin typeface="Times New Roman" pitchFamily="18" charset="0"/>
                </a:rPr>
                <a:t>+</a:t>
              </a:r>
            </a:p>
          </p:txBody>
        </p:sp>
        <p:sp>
          <p:nvSpPr>
            <p:cNvPr id="30" name="Line 35"/>
            <p:cNvSpPr>
              <a:spLocks noChangeShapeType="1"/>
            </p:cNvSpPr>
            <p:nvPr/>
          </p:nvSpPr>
          <p:spPr bwMode="auto">
            <a:xfrm>
              <a:off x="1900" y="2463"/>
              <a:ext cx="60" cy="0"/>
            </a:xfrm>
            <a:prstGeom prst="line">
              <a:avLst/>
            </a:prstGeom>
            <a:noFill/>
            <a:ln w="12700">
              <a:solidFill>
                <a:srgbClr val="000000"/>
              </a:solidFill>
              <a:round/>
              <a:headEnd type="none" w="sm" len="sm"/>
              <a:tailEnd type="none" w="sm" len="sm"/>
            </a:ln>
            <a:effectLst/>
          </p:spPr>
          <p:txBody>
            <a:bodyPr/>
            <a:lstStyle/>
            <a:p>
              <a:endParaRPr lang="en-IN"/>
            </a:p>
          </p:txBody>
        </p:sp>
        <p:sp>
          <p:nvSpPr>
            <p:cNvPr id="31" name="Line 36"/>
            <p:cNvSpPr>
              <a:spLocks noChangeShapeType="1"/>
            </p:cNvSpPr>
            <p:nvPr/>
          </p:nvSpPr>
          <p:spPr bwMode="auto">
            <a:xfrm>
              <a:off x="2926" y="2406"/>
              <a:ext cx="60" cy="0"/>
            </a:xfrm>
            <a:prstGeom prst="line">
              <a:avLst/>
            </a:prstGeom>
            <a:noFill/>
            <a:ln w="12700">
              <a:solidFill>
                <a:srgbClr val="000000"/>
              </a:solidFill>
              <a:round/>
              <a:headEnd type="none" w="sm" len="sm"/>
              <a:tailEnd type="none" w="sm" len="sm"/>
            </a:ln>
            <a:effectLst/>
          </p:spPr>
          <p:txBody>
            <a:bodyPr/>
            <a:lstStyle/>
            <a:p>
              <a:endParaRPr lang="en-IN"/>
            </a:p>
          </p:txBody>
        </p:sp>
        <p:sp>
          <p:nvSpPr>
            <p:cNvPr id="32" name="Line 37"/>
            <p:cNvSpPr>
              <a:spLocks noChangeShapeType="1"/>
            </p:cNvSpPr>
            <p:nvPr/>
          </p:nvSpPr>
          <p:spPr bwMode="auto">
            <a:xfrm>
              <a:off x="2926" y="2861"/>
              <a:ext cx="60" cy="0"/>
            </a:xfrm>
            <a:prstGeom prst="line">
              <a:avLst/>
            </a:prstGeom>
            <a:noFill/>
            <a:ln w="12700">
              <a:solidFill>
                <a:srgbClr val="000000"/>
              </a:solidFill>
              <a:round/>
              <a:headEnd type="none" w="sm" len="sm"/>
              <a:tailEnd type="none" w="sm" len="sm"/>
            </a:ln>
            <a:effectLst/>
          </p:spPr>
          <p:txBody>
            <a:bodyPr/>
            <a:lstStyle/>
            <a:p>
              <a:endParaRPr lang="en-IN"/>
            </a:p>
          </p:txBody>
        </p:sp>
        <p:sp>
          <p:nvSpPr>
            <p:cNvPr id="33" name="Line 38"/>
            <p:cNvSpPr>
              <a:spLocks noChangeShapeType="1"/>
            </p:cNvSpPr>
            <p:nvPr/>
          </p:nvSpPr>
          <p:spPr bwMode="auto">
            <a:xfrm>
              <a:off x="3771" y="3315"/>
              <a:ext cx="60" cy="0"/>
            </a:xfrm>
            <a:prstGeom prst="line">
              <a:avLst/>
            </a:prstGeom>
            <a:noFill/>
            <a:ln w="12700">
              <a:solidFill>
                <a:srgbClr val="000000"/>
              </a:solidFill>
              <a:round/>
              <a:headEnd type="none" w="sm" len="sm"/>
              <a:tailEnd type="none" w="sm" len="sm"/>
            </a:ln>
            <a:effectLst/>
          </p:spPr>
          <p:txBody>
            <a:bodyPr/>
            <a:lstStyle/>
            <a:p>
              <a:endParaRPr lang="en-IN"/>
            </a:p>
          </p:txBody>
        </p:sp>
        <p:sp>
          <p:nvSpPr>
            <p:cNvPr id="34" name="Line 39"/>
            <p:cNvSpPr>
              <a:spLocks noChangeShapeType="1"/>
            </p:cNvSpPr>
            <p:nvPr/>
          </p:nvSpPr>
          <p:spPr bwMode="auto">
            <a:xfrm>
              <a:off x="2141" y="3315"/>
              <a:ext cx="61" cy="0"/>
            </a:xfrm>
            <a:prstGeom prst="line">
              <a:avLst/>
            </a:prstGeom>
            <a:noFill/>
            <a:ln w="12700">
              <a:solidFill>
                <a:srgbClr val="000000"/>
              </a:solidFill>
              <a:round/>
              <a:headEnd type="none" w="sm" len="sm"/>
              <a:tailEnd type="none" w="sm" len="sm"/>
            </a:ln>
            <a:effectLst/>
          </p:spPr>
          <p:txBody>
            <a:bodyPr/>
            <a:lstStyle/>
            <a:p>
              <a:endParaRPr lang="en-IN"/>
            </a:p>
          </p:txBody>
        </p:sp>
        <p:sp>
          <p:nvSpPr>
            <p:cNvPr id="35" name="Rectangle 40"/>
            <p:cNvSpPr>
              <a:spLocks noChangeArrowheads="1"/>
            </p:cNvSpPr>
            <p:nvPr/>
          </p:nvSpPr>
          <p:spPr bwMode="auto">
            <a:xfrm>
              <a:off x="4133" y="1327"/>
              <a:ext cx="242" cy="170"/>
            </a:xfrm>
            <a:prstGeom prst="rect">
              <a:avLst/>
            </a:prstGeom>
            <a:solidFill>
              <a:srgbClr val="FFFFFF"/>
            </a:solidFill>
            <a:ln w="9525">
              <a:noFill/>
              <a:miter lim="800000"/>
              <a:headEnd/>
              <a:tailEnd/>
            </a:ln>
            <a:effectLst/>
          </p:spPr>
          <p:txBody>
            <a:bodyPr lIns="92075" tIns="46038" rIns="92075" bIns="46038"/>
            <a:lstStyle/>
            <a:p>
              <a:pPr eaLnBrk="0" hangingPunct="0"/>
              <a:r>
                <a:rPr lang="fi-FI" sz="1600" baseline="0">
                  <a:latin typeface="Times New Roman" pitchFamily="18" charset="0"/>
                </a:rPr>
                <a:t>+</a:t>
              </a:r>
            </a:p>
          </p:txBody>
        </p:sp>
        <p:sp>
          <p:nvSpPr>
            <p:cNvPr id="36" name="Line 41"/>
            <p:cNvSpPr>
              <a:spLocks noChangeShapeType="1"/>
            </p:cNvSpPr>
            <p:nvPr/>
          </p:nvSpPr>
          <p:spPr bwMode="auto">
            <a:xfrm flipH="1">
              <a:off x="1115" y="1307"/>
              <a:ext cx="181" cy="0"/>
            </a:xfrm>
            <a:prstGeom prst="line">
              <a:avLst/>
            </a:prstGeom>
            <a:noFill/>
            <a:ln w="12700">
              <a:solidFill>
                <a:srgbClr val="000000"/>
              </a:solidFill>
              <a:round/>
              <a:headEnd type="none" w="sm" len="sm"/>
              <a:tailEnd type="none" w="sm" len="sm"/>
            </a:ln>
            <a:effectLst/>
          </p:spPr>
          <p:txBody>
            <a:bodyPr/>
            <a:lstStyle/>
            <a:p>
              <a:endParaRPr lang="en-IN"/>
            </a:p>
          </p:txBody>
        </p:sp>
        <p:sp>
          <p:nvSpPr>
            <p:cNvPr id="37" name="Line 42"/>
            <p:cNvSpPr>
              <a:spLocks noChangeShapeType="1"/>
            </p:cNvSpPr>
            <p:nvPr/>
          </p:nvSpPr>
          <p:spPr bwMode="auto">
            <a:xfrm>
              <a:off x="1115" y="1307"/>
              <a:ext cx="0" cy="2614"/>
            </a:xfrm>
            <a:prstGeom prst="line">
              <a:avLst/>
            </a:prstGeom>
            <a:noFill/>
            <a:ln w="12700">
              <a:solidFill>
                <a:srgbClr val="000000"/>
              </a:solidFill>
              <a:round/>
              <a:headEnd type="none" w="sm" len="sm"/>
              <a:tailEnd type="none" w="sm" len="sm"/>
            </a:ln>
            <a:effectLst/>
          </p:spPr>
          <p:txBody>
            <a:bodyPr/>
            <a:lstStyle/>
            <a:p>
              <a:endParaRPr lang="en-IN"/>
            </a:p>
          </p:txBody>
        </p:sp>
        <p:sp>
          <p:nvSpPr>
            <p:cNvPr id="38" name="Line 43"/>
            <p:cNvSpPr>
              <a:spLocks noChangeShapeType="1"/>
            </p:cNvSpPr>
            <p:nvPr/>
          </p:nvSpPr>
          <p:spPr bwMode="auto">
            <a:xfrm>
              <a:off x="1115" y="3921"/>
              <a:ext cx="543" cy="0"/>
            </a:xfrm>
            <a:prstGeom prst="line">
              <a:avLst/>
            </a:prstGeom>
            <a:noFill/>
            <a:ln w="12700">
              <a:solidFill>
                <a:srgbClr val="000000"/>
              </a:solidFill>
              <a:round/>
              <a:headEnd type="none" w="sm" len="sm"/>
              <a:tailEnd type="stealth" w="med" len="med"/>
            </a:ln>
            <a:effectLst/>
          </p:spPr>
          <p:txBody>
            <a:bodyPr/>
            <a:lstStyle/>
            <a:p>
              <a:endParaRPr lang="en-IN"/>
            </a:p>
          </p:txBody>
        </p:sp>
        <p:sp>
          <p:nvSpPr>
            <p:cNvPr id="39" name="Rectangle 44"/>
            <p:cNvSpPr>
              <a:spLocks noChangeArrowheads="1"/>
            </p:cNvSpPr>
            <p:nvPr/>
          </p:nvSpPr>
          <p:spPr bwMode="auto">
            <a:xfrm>
              <a:off x="1657" y="3806"/>
              <a:ext cx="2356" cy="230"/>
            </a:xfrm>
            <a:prstGeom prst="rect">
              <a:avLst/>
            </a:prstGeom>
            <a:solidFill>
              <a:srgbClr val="FFFFFF"/>
            </a:solidFill>
            <a:ln w="25400">
              <a:solidFill>
                <a:srgbClr val="000000"/>
              </a:solidFill>
              <a:miter lim="800000"/>
              <a:headEnd/>
              <a:tailEnd/>
            </a:ln>
            <a:effectLst/>
          </p:spPr>
          <p:txBody>
            <a:bodyPr lIns="92075" tIns="46038" rIns="92075" bIns="46038"/>
            <a:lstStyle/>
            <a:p>
              <a:pPr eaLnBrk="0" hangingPunct="0">
                <a:spcBef>
                  <a:spcPts val="200"/>
                </a:spcBef>
              </a:pPr>
              <a:r>
                <a:rPr lang="fi-FI" b="1" baseline="0">
                  <a:latin typeface="Times New Roman" pitchFamily="18" charset="0"/>
                </a:rPr>
                <a:t>   </a:t>
              </a:r>
              <a:r>
                <a:rPr lang="fi-FI" sz="1400" b="1" baseline="0">
                  <a:latin typeface="Times New Roman" pitchFamily="18" charset="0"/>
                </a:rPr>
                <a:t>NORMAL MOTOR</a:t>
              </a:r>
              <a:r>
                <a:rPr lang="fi-FI" b="1" baseline="0">
                  <a:latin typeface="Times New Roman" pitchFamily="18" charset="0"/>
                </a:rPr>
                <a:t> </a:t>
              </a:r>
              <a:r>
                <a:rPr lang="fi-FI" sz="1400" b="1" baseline="0">
                  <a:latin typeface="Times New Roman" pitchFamily="18" charset="0"/>
                </a:rPr>
                <a:t>CONTROL</a:t>
              </a:r>
            </a:p>
          </p:txBody>
        </p:sp>
        <p:sp>
          <p:nvSpPr>
            <p:cNvPr id="40" name="Line 45"/>
            <p:cNvSpPr>
              <a:spLocks noChangeShapeType="1"/>
            </p:cNvSpPr>
            <p:nvPr/>
          </p:nvSpPr>
          <p:spPr bwMode="auto">
            <a:xfrm>
              <a:off x="1356" y="1952"/>
              <a:ext cx="2355" cy="0"/>
            </a:xfrm>
            <a:prstGeom prst="line">
              <a:avLst/>
            </a:prstGeom>
            <a:noFill/>
            <a:ln w="12700">
              <a:solidFill>
                <a:srgbClr val="000000"/>
              </a:solidFill>
              <a:round/>
              <a:headEnd type="none" w="sm" len="sm"/>
              <a:tailEnd type="none" w="sm" len="sm"/>
            </a:ln>
            <a:effectLst/>
          </p:spPr>
          <p:txBody>
            <a:bodyPr/>
            <a:lstStyle/>
            <a:p>
              <a:endParaRPr lang="en-IN"/>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490066"/>
          </a:xfrm>
        </p:spPr>
        <p:txBody>
          <a:bodyPr>
            <a:noAutofit/>
          </a:bodyPr>
          <a:lstStyle/>
          <a:p>
            <a:br>
              <a:rPr lang="fi-FI" sz="2800" dirty="0">
                <a:solidFill>
                  <a:schemeClr val="tx1"/>
                </a:solidFill>
                <a:effectLst/>
                <a:latin typeface="Times New Roman" pitchFamily="18" charset="0"/>
              </a:rPr>
            </a:br>
            <a:r>
              <a:rPr lang="fi-FI" sz="2800" dirty="0">
                <a:solidFill>
                  <a:schemeClr val="tx1"/>
                </a:solidFill>
                <a:effectLst/>
                <a:latin typeface="Times New Roman" pitchFamily="18" charset="0"/>
              </a:rPr>
              <a:t>Neurochemistry of PD</a:t>
            </a:r>
            <a:r>
              <a:rPr lang="fi-FI" sz="2800" u="sng" dirty="0">
                <a:solidFill>
                  <a:schemeClr val="tx1"/>
                </a:solidFill>
                <a:effectLst/>
                <a:latin typeface="Times New Roman" pitchFamily="18" charset="0"/>
              </a:rPr>
              <a:t> </a:t>
            </a:r>
            <a:br>
              <a:rPr lang="fi-FI" sz="2800" u="sng" dirty="0">
                <a:solidFill>
                  <a:schemeClr val="tx1"/>
                </a:solidFill>
                <a:effectLst/>
                <a:latin typeface="Times New Roman" pitchFamily="18" charset="0"/>
              </a:rPr>
            </a:br>
            <a:endParaRPr lang="en-IN" sz="2800" dirty="0">
              <a:solidFill>
                <a:schemeClr val="tx1"/>
              </a:solidFill>
              <a:effectLst/>
            </a:endParaRPr>
          </a:p>
        </p:txBody>
      </p:sp>
      <p:sp>
        <p:nvSpPr>
          <p:cNvPr id="2" name="Content Placeholder 1"/>
          <p:cNvSpPr>
            <a:spLocks noGrp="1"/>
          </p:cNvSpPr>
          <p:nvPr>
            <p:ph idx="1"/>
          </p:nvPr>
        </p:nvSpPr>
        <p:spPr>
          <a:xfrm>
            <a:off x="457200" y="764704"/>
            <a:ext cx="8229600" cy="5242587"/>
          </a:xfrm>
        </p:spPr>
        <p:txBody>
          <a:bodyPr>
            <a:normAutofit/>
          </a:bodyPr>
          <a:lstStyle/>
          <a:p>
            <a:r>
              <a:rPr lang="en-GB" sz="2400" dirty="0">
                <a:latin typeface="Times New Roman" pitchFamily="18" charset="0"/>
                <a:cs typeface="Times New Roman" pitchFamily="18" charset="0"/>
              </a:rPr>
              <a:t>In late 1950s, it was shown that dopamine is present in mammalian brain, and that the levels are highest within the striatum.</a:t>
            </a:r>
          </a:p>
          <a:p>
            <a:pPr>
              <a:buNone/>
            </a:pPr>
            <a:r>
              <a:rPr lang="en-GB" sz="2400" dirty="0">
                <a:latin typeface="Times New Roman" pitchFamily="18" charset="0"/>
                <a:cs typeface="Times New Roman" pitchFamily="18" charset="0"/>
              </a:rPr>
              <a:t> </a:t>
            </a:r>
          </a:p>
          <a:p>
            <a:r>
              <a:rPr lang="en-GB" sz="2400" dirty="0">
                <a:latin typeface="Times New Roman" pitchFamily="18" charset="0"/>
                <a:cs typeface="Times New Roman" pitchFamily="18" charset="0"/>
              </a:rPr>
              <a:t>In 1960, </a:t>
            </a:r>
            <a:r>
              <a:rPr lang="en-GB" sz="2400" dirty="0" err="1">
                <a:latin typeface="Times New Roman" pitchFamily="18" charset="0"/>
                <a:cs typeface="Times New Roman" pitchFamily="18" charset="0"/>
              </a:rPr>
              <a:t>Ehringer</a:t>
            </a:r>
            <a:r>
              <a:rPr lang="en-GB" sz="2400" dirty="0">
                <a:latin typeface="Times New Roman" pitchFamily="18" charset="0"/>
                <a:cs typeface="Times New Roman" pitchFamily="18" charset="0"/>
              </a:rPr>
              <a:t> and </a:t>
            </a:r>
            <a:r>
              <a:rPr lang="en-GB" sz="2400" dirty="0" err="1">
                <a:latin typeface="Times New Roman" pitchFamily="18" charset="0"/>
                <a:cs typeface="Times New Roman" pitchFamily="18" charset="0"/>
              </a:rPr>
              <a:t>Hornykiewicz</a:t>
            </a:r>
            <a:r>
              <a:rPr lang="en-GB" sz="2400" dirty="0">
                <a:latin typeface="Times New Roman" pitchFamily="18" charset="0"/>
                <a:cs typeface="Times New Roman" pitchFamily="18" charset="0"/>
              </a:rPr>
              <a:t> showed that the levels of dopamine are severely reduced in the striatum of patients with PD.</a:t>
            </a:r>
          </a:p>
          <a:p>
            <a:endParaRPr lang="en-GB" sz="2400" i="1" dirty="0">
              <a:latin typeface="Times New Roman" pitchFamily="18" charset="0"/>
              <a:cs typeface="Times New Roman" pitchFamily="18" charset="0"/>
            </a:endParaRPr>
          </a:p>
          <a:p>
            <a:r>
              <a:rPr lang="en-GB" sz="2400" i="1" dirty="0">
                <a:latin typeface="Times New Roman" pitchFamily="18" charset="0"/>
                <a:cs typeface="Times New Roman" pitchFamily="18" charset="0"/>
              </a:rPr>
              <a:t>Degeneration of the </a:t>
            </a:r>
            <a:r>
              <a:rPr lang="en-GB" sz="2400" i="1" dirty="0" err="1">
                <a:latin typeface="Times New Roman" pitchFamily="18" charset="0"/>
                <a:cs typeface="Times New Roman" pitchFamily="18" charset="0"/>
              </a:rPr>
              <a:t>nigrostriatal</a:t>
            </a:r>
            <a:r>
              <a:rPr lang="en-GB" sz="2400" i="1" dirty="0">
                <a:latin typeface="Times New Roman" pitchFamily="18" charset="0"/>
                <a:cs typeface="Times New Roman" pitchFamily="18" charset="0"/>
              </a:rPr>
              <a:t> </a:t>
            </a:r>
            <a:r>
              <a:rPr lang="en-GB" sz="2400" i="1" dirty="0" err="1">
                <a:latin typeface="Times New Roman" pitchFamily="18" charset="0"/>
                <a:cs typeface="Times New Roman" pitchFamily="18" charset="0"/>
              </a:rPr>
              <a:t>dopaminergic</a:t>
            </a:r>
            <a:r>
              <a:rPr lang="en-GB" sz="2400" i="1" dirty="0">
                <a:latin typeface="Times New Roman" pitchFamily="18" charset="0"/>
                <a:cs typeface="Times New Roman" pitchFamily="18" charset="0"/>
              </a:rPr>
              <a:t> neurons causes symptoms of PD:</a:t>
            </a:r>
            <a:r>
              <a:rPr lang="en-GB" sz="2400" dirty="0">
                <a:latin typeface="Times New Roman" pitchFamily="18" charset="0"/>
                <a:cs typeface="Times New Roman" pitchFamily="18" charset="0"/>
              </a:rPr>
              <a:t>  symptoms become manifest when about 50-60 % of the dopamine-containing neurons in the </a:t>
            </a:r>
            <a:r>
              <a:rPr lang="en-GB" sz="2400" dirty="0" err="1">
                <a:latin typeface="Times New Roman" pitchFamily="18" charset="0"/>
                <a:cs typeface="Times New Roman" pitchFamily="18" charset="0"/>
              </a:rPr>
              <a:t>substantia</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nigra</a:t>
            </a:r>
            <a:r>
              <a:rPr lang="en-GB" sz="2400" dirty="0">
                <a:latin typeface="Times New Roman" pitchFamily="18" charset="0"/>
                <a:cs typeface="Times New Roman" pitchFamily="18" charset="0"/>
              </a:rPr>
              <a:t> and 70-80 % of </a:t>
            </a:r>
            <a:r>
              <a:rPr lang="en-GB" sz="2400" dirty="0" err="1">
                <a:latin typeface="Times New Roman" pitchFamily="18" charset="0"/>
                <a:cs typeface="Times New Roman" pitchFamily="18" charset="0"/>
              </a:rPr>
              <a:t>striatal</a:t>
            </a:r>
            <a:r>
              <a:rPr lang="en-GB" sz="2400" dirty="0">
                <a:latin typeface="Times New Roman" pitchFamily="18" charset="0"/>
                <a:cs typeface="Times New Roman" pitchFamily="18" charset="0"/>
              </a:rPr>
              <a:t> dopamine are lost. </a:t>
            </a:r>
          </a:p>
          <a:p>
            <a:endParaRPr lang="en-IN" sz="24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908720"/>
          </a:xfrm>
        </p:spPr>
        <p:txBody>
          <a:bodyPr>
            <a:normAutofit/>
          </a:bodyPr>
          <a:lstStyle/>
          <a:p>
            <a:r>
              <a:rPr lang="fi-FI" sz="2800" dirty="0">
                <a:solidFill>
                  <a:schemeClr val="tx1"/>
                </a:solidFill>
                <a:effectLst/>
                <a:latin typeface="Times New Roman" pitchFamily="18" charset="0"/>
                <a:cs typeface="Times New Roman" pitchFamily="18" charset="0"/>
              </a:rPr>
              <a:t>Dopamine pathways in human brain</a:t>
            </a:r>
            <a:endParaRPr lang="en-IN" sz="2800" dirty="0">
              <a:solidFill>
                <a:schemeClr val="tx1"/>
              </a:solidFill>
              <a:effectLst/>
              <a:latin typeface="Times New Roman" pitchFamily="18" charset="0"/>
              <a:cs typeface="Times New Roman" pitchFamily="18" charset="0"/>
            </a:endParaRPr>
          </a:p>
        </p:txBody>
      </p:sp>
      <p:sp>
        <p:nvSpPr>
          <p:cNvPr id="2" name="Content Placeholder 1"/>
          <p:cNvSpPr>
            <a:spLocks noGrp="1"/>
          </p:cNvSpPr>
          <p:nvPr>
            <p:ph idx="1"/>
          </p:nvPr>
        </p:nvSpPr>
        <p:spPr>
          <a:xfrm>
            <a:off x="457200" y="764704"/>
            <a:ext cx="8229600" cy="5242587"/>
          </a:xfrm>
        </p:spPr>
        <p:txBody>
          <a:bodyPr/>
          <a:lstStyle/>
          <a:p>
            <a:r>
              <a:rPr lang="en-GB" sz="2000" dirty="0">
                <a:latin typeface="Times New Roman" pitchFamily="18" charset="0"/>
                <a:cs typeface="Times New Roman" pitchFamily="18" charset="0"/>
              </a:rPr>
              <a:t>The ventral tegmental area (VTA) cells project to limbic (mesolimbic projection) and cortical (</a:t>
            </a:r>
            <a:r>
              <a:rPr lang="en-GB" sz="2000" dirty="0" err="1">
                <a:latin typeface="Times New Roman" pitchFamily="18" charset="0"/>
                <a:cs typeface="Times New Roman" pitchFamily="18" charset="0"/>
              </a:rPr>
              <a:t>mesocortical</a:t>
            </a:r>
            <a:r>
              <a:rPr lang="en-GB" sz="2000" dirty="0">
                <a:latin typeface="Times New Roman" pitchFamily="18" charset="0"/>
                <a:cs typeface="Times New Roman" pitchFamily="18" charset="0"/>
              </a:rPr>
              <a:t> projection) areas.</a:t>
            </a:r>
          </a:p>
          <a:p>
            <a:r>
              <a:rPr lang="en-GB" sz="2000" dirty="0">
                <a:latin typeface="Times New Roman" pitchFamily="18" charset="0"/>
                <a:cs typeface="Times New Roman" pitchFamily="18" charset="0"/>
              </a:rPr>
              <a:t> Neurons of the </a:t>
            </a:r>
            <a:r>
              <a:rPr lang="en-GB" sz="2000" dirty="0" err="1">
                <a:latin typeface="Times New Roman" pitchFamily="18" charset="0"/>
                <a:cs typeface="Times New Roman" pitchFamily="18" charset="0"/>
              </a:rPr>
              <a:t>substantia</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nigra</a:t>
            </a:r>
            <a:r>
              <a:rPr lang="en-GB" sz="2000" dirty="0">
                <a:latin typeface="Times New Roman" pitchFamily="18" charset="0"/>
                <a:cs typeface="Times New Roman" pitchFamily="18" charset="0"/>
              </a:rPr>
              <a:t> project to the striatum (</a:t>
            </a:r>
            <a:r>
              <a:rPr lang="en-GB" sz="2000" dirty="0" err="1">
                <a:latin typeface="Times New Roman" pitchFamily="18" charset="0"/>
                <a:cs typeface="Times New Roman" pitchFamily="18" charset="0"/>
              </a:rPr>
              <a:t>nigrostriatal</a:t>
            </a:r>
            <a:r>
              <a:rPr lang="en-GB" sz="2000" dirty="0">
                <a:latin typeface="Times New Roman" pitchFamily="18" charset="0"/>
                <a:cs typeface="Times New Roman" pitchFamily="18" charset="0"/>
              </a:rPr>
              <a:t> projection). </a:t>
            </a:r>
          </a:p>
          <a:p>
            <a:r>
              <a:rPr lang="en-GB" sz="2000" dirty="0">
                <a:latin typeface="Times New Roman" pitchFamily="18" charset="0"/>
                <a:cs typeface="Times New Roman" pitchFamily="18" charset="0"/>
              </a:rPr>
              <a:t>In PD, dopaminergic nerve cells in the </a:t>
            </a:r>
            <a:r>
              <a:rPr lang="en-GB" sz="2000" dirty="0" err="1">
                <a:latin typeface="Times New Roman" pitchFamily="18" charset="0"/>
                <a:cs typeface="Times New Roman" pitchFamily="18" charset="0"/>
              </a:rPr>
              <a:t>substantia</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nigra</a:t>
            </a:r>
            <a:r>
              <a:rPr lang="en-GB" sz="2000" dirty="0">
                <a:latin typeface="Times New Roman" pitchFamily="18" charset="0"/>
                <a:cs typeface="Times New Roman" pitchFamily="18" charset="0"/>
              </a:rPr>
              <a:t> develop nerve cell loss, and its degeneration and the resulting striatal dopamine depletion are responsible for most of the motor abnormalities. </a:t>
            </a:r>
          </a:p>
          <a:p>
            <a:pPr>
              <a:buNone/>
            </a:pPr>
            <a:endParaRPr lang="en-IN" dirty="0"/>
          </a:p>
        </p:txBody>
      </p:sp>
      <p:pic>
        <p:nvPicPr>
          <p:cNvPr id="4" name="Picture 3"/>
          <p:cNvPicPr>
            <a:picLocks noChangeArrowheads="1"/>
          </p:cNvPicPr>
          <p:nvPr/>
        </p:nvPicPr>
        <p:blipFill>
          <a:blip r:embed="rId2" cstate="print">
            <a:lum bright="-12000" contrast="30000"/>
          </a:blip>
          <a:srcRect/>
          <a:stretch>
            <a:fillRect/>
          </a:stretch>
        </p:blipFill>
        <p:spPr bwMode="auto">
          <a:xfrm>
            <a:off x="1911245" y="3276158"/>
            <a:ext cx="5202333" cy="3000376"/>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490066"/>
          </a:xfrm>
        </p:spPr>
        <p:txBody>
          <a:bodyPr>
            <a:noAutofit/>
          </a:bodyPr>
          <a:lstStyle/>
          <a:p>
            <a:r>
              <a:rPr lang="en-US" sz="2800" dirty="0" err="1">
                <a:solidFill>
                  <a:schemeClr val="tx1"/>
                </a:solidFill>
                <a:effectLst/>
                <a:latin typeface="Times New Roman" pitchFamily="18" charset="0"/>
                <a:cs typeface="Times New Roman" pitchFamily="18" charset="0"/>
              </a:rPr>
              <a:t>Hoen</a:t>
            </a:r>
            <a:r>
              <a:rPr lang="en-US" sz="2800" dirty="0">
                <a:solidFill>
                  <a:schemeClr val="tx1"/>
                </a:solidFill>
                <a:effectLst/>
                <a:latin typeface="Times New Roman" pitchFamily="18" charset="0"/>
                <a:cs typeface="Times New Roman" pitchFamily="18" charset="0"/>
              </a:rPr>
              <a:t> and </a:t>
            </a:r>
            <a:r>
              <a:rPr lang="en-US" sz="2800" dirty="0" err="1">
                <a:solidFill>
                  <a:schemeClr val="tx1"/>
                </a:solidFill>
                <a:effectLst/>
                <a:latin typeface="Times New Roman" pitchFamily="18" charset="0"/>
                <a:cs typeface="Times New Roman" pitchFamily="18" charset="0"/>
              </a:rPr>
              <a:t>Yahr</a:t>
            </a:r>
            <a:r>
              <a:rPr lang="en-US" sz="2800" dirty="0">
                <a:solidFill>
                  <a:schemeClr val="tx1"/>
                </a:solidFill>
                <a:effectLst/>
                <a:latin typeface="Times New Roman" pitchFamily="18" charset="0"/>
                <a:cs typeface="Times New Roman" pitchFamily="18" charset="0"/>
              </a:rPr>
              <a:t> Classification</a:t>
            </a:r>
            <a:endParaRPr lang="en-IN" sz="2800" dirty="0">
              <a:solidFill>
                <a:schemeClr val="tx1"/>
              </a:solidFill>
              <a:effectLst/>
              <a:latin typeface="Times New Roman" pitchFamily="18" charset="0"/>
              <a:cs typeface="Times New Roman" pitchFamily="18" charset="0"/>
            </a:endParaRPr>
          </a:p>
        </p:txBody>
      </p:sp>
      <p:sp>
        <p:nvSpPr>
          <p:cNvPr id="2" name="Content Placeholder 1"/>
          <p:cNvSpPr>
            <a:spLocks noGrp="1"/>
          </p:cNvSpPr>
          <p:nvPr>
            <p:ph idx="1"/>
          </p:nvPr>
        </p:nvSpPr>
        <p:spPr>
          <a:xfrm>
            <a:off x="457200" y="1052736"/>
            <a:ext cx="8229600" cy="4954555"/>
          </a:xfrm>
        </p:spPr>
        <p:txBody>
          <a:bodyPr>
            <a:normAutofit fontScale="92500"/>
          </a:bodyPr>
          <a:lstStyle/>
          <a:p>
            <a:r>
              <a:rPr lang="en-US" sz="2400" dirty="0">
                <a:latin typeface="Times New Roman" pitchFamily="18" charset="0"/>
                <a:cs typeface="Times New Roman" pitchFamily="18" charset="0"/>
              </a:rPr>
              <a:t>I Minimal or absent; unilateral if present </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II Minimal bilateral or midline involvement, Balance not impaired</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III Impaired righting reflexes, unsteadiness when turning or rising from chair. Some activities are restricted, but patient can live independently and continue some forms of employment</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IV All symptoms present and severe. Standing and walking possible only with assistance</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V Confined to bed or wheelchair.</a:t>
            </a:r>
            <a:endParaRPr lang="en-IN" sz="24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490066"/>
          </a:xfrm>
        </p:spPr>
        <p:txBody>
          <a:bodyPr>
            <a:noAutofit/>
          </a:bodyPr>
          <a:lstStyle/>
          <a:p>
            <a:r>
              <a:rPr lang="en-US" sz="2800" dirty="0">
                <a:solidFill>
                  <a:schemeClr val="tx1"/>
                </a:solidFill>
                <a:effectLst/>
                <a:latin typeface="Times New Roman" pitchFamily="18" charset="0"/>
                <a:cs typeface="Times New Roman" pitchFamily="18" charset="0"/>
              </a:rPr>
              <a:t>Treatment of PD</a:t>
            </a:r>
            <a:endParaRPr lang="en-IN" sz="2800" dirty="0">
              <a:solidFill>
                <a:schemeClr val="tx1"/>
              </a:solidFill>
              <a:effectLst/>
              <a:latin typeface="Times New Roman" pitchFamily="18" charset="0"/>
              <a:cs typeface="Times New Roman" pitchFamily="18" charset="0"/>
            </a:endParaRPr>
          </a:p>
        </p:txBody>
      </p:sp>
      <p:sp>
        <p:nvSpPr>
          <p:cNvPr id="2" name="Content Placeholder 1"/>
          <p:cNvSpPr>
            <a:spLocks noGrp="1"/>
          </p:cNvSpPr>
          <p:nvPr>
            <p:ph idx="1"/>
          </p:nvPr>
        </p:nvSpPr>
        <p:spPr>
          <a:xfrm>
            <a:off x="457200" y="836712"/>
            <a:ext cx="8229600" cy="5170579"/>
          </a:xfrm>
        </p:spPr>
        <p:txBody>
          <a:bodyPr>
            <a:normAutofit/>
          </a:bodyPr>
          <a:lstStyle/>
          <a:p>
            <a:r>
              <a:rPr lang="en-US" sz="2400" dirty="0">
                <a:latin typeface="Times New Roman" pitchFamily="18" charset="0"/>
                <a:cs typeface="Times New Roman" pitchFamily="18" charset="0"/>
              </a:rPr>
              <a:t>No cure currently exists</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Treatment does not stop the progression of the disease</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Offers symptomatic relief</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Can temporarily restore function</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Can enhance Quality Of Life</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Each individual responds to drugs differently</a:t>
            </a:r>
          </a:p>
          <a:p>
            <a:endParaRPr lang="en-IN" sz="24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836712"/>
          </a:xfrm>
        </p:spPr>
        <p:txBody>
          <a:bodyPr>
            <a:normAutofit/>
          </a:bodyPr>
          <a:lstStyle/>
          <a:p>
            <a:r>
              <a:rPr lang="en-US" sz="3200" dirty="0">
                <a:solidFill>
                  <a:schemeClr val="tx1"/>
                </a:solidFill>
                <a:effectLst/>
                <a:latin typeface="Times New Roman" pitchFamily="18" charset="0"/>
                <a:cs typeface="Times New Roman" pitchFamily="18" charset="0"/>
              </a:rPr>
              <a:t>Pharmacological Treatment</a:t>
            </a:r>
            <a:endParaRPr lang="en-IN" sz="3200" dirty="0">
              <a:solidFill>
                <a:schemeClr val="tx1"/>
              </a:solidFill>
              <a:effectLst/>
              <a:latin typeface="Times New Roman" pitchFamily="18" charset="0"/>
              <a:cs typeface="Times New Roman" pitchFamily="18" charset="0"/>
            </a:endParaRPr>
          </a:p>
        </p:txBody>
      </p:sp>
      <p:sp>
        <p:nvSpPr>
          <p:cNvPr id="2" name="Content Placeholder 1"/>
          <p:cNvSpPr>
            <a:spLocks noGrp="1"/>
          </p:cNvSpPr>
          <p:nvPr>
            <p:ph idx="1"/>
          </p:nvPr>
        </p:nvSpPr>
        <p:spPr>
          <a:xfrm>
            <a:off x="457200" y="764704"/>
            <a:ext cx="8229600" cy="5242587"/>
          </a:xfrm>
        </p:spPr>
        <p:txBody>
          <a:bodyPr>
            <a:normAutofit/>
          </a:bodyPr>
          <a:lstStyle/>
          <a:p>
            <a:pPr>
              <a:lnSpc>
                <a:spcPct val="90000"/>
              </a:lnSpc>
            </a:pPr>
            <a:endParaRPr lang="en-US" sz="2400" dirty="0">
              <a:latin typeface="Times New Roman" pitchFamily="18" charset="0"/>
              <a:cs typeface="Times New Roman" pitchFamily="18" charset="0"/>
            </a:endParaRPr>
          </a:p>
          <a:p>
            <a:pPr>
              <a:lnSpc>
                <a:spcPct val="90000"/>
              </a:lnSpc>
            </a:pPr>
            <a:r>
              <a:rPr lang="en-US" sz="2400" dirty="0">
                <a:latin typeface="Times New Roman" pitchFamily="18" charset="0"/>
                <a:cs typeface="Times New Roman" pitchFamily="18" charset="0"/>
              </a:rPr>
              <a:t>Mild symptoms may not require medication</a:t>
            </a:r>
          </a:p>
          <a:p>
            <a:pPr>
              <a:lnSpc>
                <a:spcPct val="90000"/>
              </a:lnSpc>
            </a:pPr>
            <a:endParaRPr lang="en-US" sz="2400" dirty="0">
              <a:latin typeface="Times New Roman" pitchFamily="18" charset="0"/>
              <a:cs typeface="Times New Roman" pitchFamily="18" charset="0"/>
            </a:endParaRPr>
          </a:p>
          <a:p>
            <a:pPr>
              <a:lnSpc>
                <a:spcPct val="90000"/>
              </a:lnSpc>
            </a:pPr>
            <a:r>
              <a:rPr lang="en-US" sz="2400" dirty="0">
                <a:latin typeface="Times New Roman" pitchFamily="18" charset="0"/>
                <a:cs typeface="Times New Roman" pitchFamily="18" charset="0"/>
              </a:rPr>
              <a:t>When prescription drugs are needed, they help to manage symptoms, but cannot stop the progression of the disease</a:t>
            </a:r>
          </a:p>
          <a:p>
            <a:pPr>
              <a:lnSpc>
                <a:spcPct val="90000"/>
              </a:lnSpc>
            </a:pPr>
            <a:endParaRPr lang="en-US" sz="2400" dirty="0">
              <a:latin typeface="Times New Roman" pitchFamily="18" charset="0"/>
              <a:cs typeface="Times New Roman" pitchFamily="18" charset="0"/>
            </a:endParaRPr>
          </a:p>
          <a:p>
            <a:pPr>
              <a:lnSpc>
                <a:spcPct val="90000"/>
              </a:lnSpc>
            </a:pPr>
            <a:r>
              <a:rPr lang="en-US" sz="2400" dirty="0">
                <a:latin typeface="Times New Roman" pitchFamily="18" charset="0"/>
                <a:cs typeface="Times New Roman" pitchFamily="18" charset="0"/>
              </a:rPr>
              <a:t>When a drug no longer effectively controls symptoms, another drug may be added to existing therapy</a:t>
            </a:r>
          </a:p>
          <a:p>
            <a:pPr>
              <a:lnSpc>
                <a:spcPct val="90000"/>
              </a:lnSpc>
            </a:pPr>
            <a:endParaRPr lang="en-US" sz="2400" dirty="0">
              <a:latin typeface="Times New Roman" pitchFamily="18" charset="0"/>
              <a:cs typeface="Times New Roman" pitchFamily="18" charset="0"/>
            </a:endParaRPr>
          </a:p>
          <a:p>
            <a:pPr>
              <a:lnSpc>
                <a:spcPct val="90000"/>
              </a:lnSpc>
            </a:pPr>
            <a:r>
              <a:rPr lang="en-US" sz="2400" dirty="0">
                <a:latin typeface="Times New Roman" pitchFamily="18" charset="0"/>
                <a:cs typeface="Times New Roman" pitchFamily="18" charset="0"/>
              </a:rPr>
              <a:t>Optimal management is highly individualized and is best determined by a doctor who specializes in the treatment of PD</a:t>
            </a:r>
          </a:p>
          <a:p>
            <a:endParaRPr lang="en-IN" sz="24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202630"/>
            <a:ext cx="8229600" cy="634082"/>
          </a:xfrm>
        </p:spPr>
        <p:txBody>
          <a:bodyPr>
            <a:normAutofit/>
          </a:bodyPr>
          <a:lstStyle/>
          <a:p>
            <a:r>
              <a:rPr lang="en-US" sz="2800" dirty="0">
                <a:solidFill>
                  <a:schemeClr val="tx1"/>
                </a:solidFill>
                <a:effectLst/>
                <a:latin typeface="Times New Roman" pitchFamily="18" charset="0"/>
                <a:cs typeface="Times New Roman" pitchFamily="18" charset="0"/>
              </a:rPr>
              <a:t>Medications</a:t>
            </a:r>
            <a:endParaRPr lang="en-IN" sz="2800" dirty="0">
              <a:solidFill>
                <a:schemeClr val="tx1"/>
              </a:solidFill>
              <a:effectLst/>
              <a:latin typeface="Times New Roman" pitchFamily="18" charset="0"/>
              <a:cs typeface="Times New Roman" pitchFamily="18" charset="0"/>
            </a:endParaRPr>
          </a:p>
        </p:txBody>
      </p:sp>
      <p:sp>
        <p:nvSpPr>
          <p:cNvPr id="2" name="Content Placeholder 1"/>
          <p:cNvSpPr>
            <a:spLocks noGrp="1"/>
          </p:cNvSpPr>
          <p:nvPr>
            <p:ph idx="1"/>
          </p:nvPr>
        </p:nvSpPr>
        <p:spPr>
          <a:xfrm>
            <a:off x="457200" y="764704"/>
            <a:ext cx="8229600" cy="5242587"/>
          </a:xfrm>
        </p:spPr>
        <p:txBody>
          <a:bodyPr>
            <a:normAutofit fontScale="92500" lnSpcReduction="10000"/>
          </a:bodyPr>
          <a:lstStyle/>
          <a:p>
            <a:pPr fontAlgn="base"/>
            <a:r>
              <a:rPr lang="en-US" sz="2400" dirty="0" err="1">
                <a:latin typeface="Times New Roman" pitchFamily="18" charset="0"/>
                <a:cs typeface="Times New Roman" pitchFamily="18" charset="0"/>
              </a:rPr>
              <a:t>Levodopa</a:t>
            </a:r>
            <a:endParaRPr lang="en-US" sz="2400" dirty="0">
              <a:latin typeface="Times New Roman" pitchFamily="18" charset="0"/>
              <a:cs typeface="Times New Roman" pitchFamily="18" charset="0"/>
            </a:endParaRPr>
          </a:p>
          <a:p>
            <a:pPr fontAlgn="base"/>
            <a:endParaRPr lang="en-US" sz="2400" dirty="0">
              <a:latin typeface="Times New Roman" pitchFamily="18" charset="0"/>
              <a:cs typeface="Times New Roman" pitchFamily="18" charset="0"/>
            </a:endParaRPr>
          </a:p>
          <a:p>
            <a:pPr fontAlgn="base"/>
            <a:r>
              <a:rPr lang="en-US" sz="2400" dirty="0">
                <a:latin typeface="Times New Roman" pitchFamily="18" charset="0"/>
                <a:cs typeface="Times New Roman" pitchFamily="18" charset="0"/>
              </a:rPr>
              <a:t>Converted to dopamine in the brain, which is responsible for transmitting signals in the brain allowing for normal movements</a:t>
            </a:r>
            <a:endParaRPr lang="en-IN" sz="2400" dirty="0">
              <a:latin typeface="Times New Roman" pitchFamily="18" charset="0"/>
              <a:cs typeface="Times New Roman" pitchFamily="18" charset="0"/>
            </a:endParaRPr>
          </a:p>
          <a:p>
            <a:pPr fontAlgn="base"/>
            <a:endParaRPr lang="en-US" sz="2400" dirty="0">
              <a:latin typeface="Times New Roman" pitchFamily="18" charset="0"/>
              <a:cs typeface="Times New Roman" pitchFamily="18" charset="0"/>
            </a:endParaRPr>
          </a:p>
          <a:p>
            <a:pPr fontAlgn="base"/>
            <a:r>
              <a:rPr lang="en-US" sz="2400" dirty="0">
                <a:latin typeface="Times New Roman" pitchFamily="18" charset="0"/>
                <a:cs typeface="Times New Roman" pitchFamily="18" charset="0"/>
              </a:rPr>
              <a:t>Often combined with </a:t>
            </a:r>
            <a:r>
              <a:rPr lang="en-US" sz="2400" dirty="0" err="1">
                <a:latin typeface="Times New Roman" pitchFamily="18" charset="0"/>
                <a:cs typeface="Times New Roman" pitchFamily="18" charset="0"/>
              </a:rPr>
              <a:t>Carbidopa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Sinemet</a:t>
            </a:r>
            <a:r>
              <a:rPr lang="en-US" sz="2400" dirty="0">
                <a:latin typeface="Times New Roman" pitchFamily="18" charset="0"/>
                <a:cs typeface="Times New Roman" pitchFamily="18" charset="0"/>
              </a:rPr>
              <a:t>), which ↑ the amount of </a:t>
            </a:r>
            <a:r>
              <a:rPr lang="en-US" sz="2400" dirty="0" err="1">
                <a:latin typeface="Times New Roman" pitchFamily="18" charset="0"/>
                <a:cs typeface="Times New Roman" pitchFamily="18" charset="0"/>
              </a:rPr>
              <a:t>Levodopa</a:t>
            </a:r>
            <a:r>
              <a:rPr lang="en-US" sz="2400" dirty="0">
                <a:latin typeface="Times New Roman" pitchFamily="18" charset="0"/>
                <a:cs typeface="Times New Roman" pitchFamily="18" charset="0"/>
              </a:rPr>
              <a:t> that goes to the brain</a:t>
            </a:r>
            <a:endParaRPr lang="en-IN" sz="2400" dirty="0">
              <a:latin typeface="Times New Roman" pitchFamily="18" charset="0"/>
              <a:cs typeface="Times New Roman" pitchFamily="18" charset="0"/>
            </a:endParaRPr>
          </a:p>
          <a:p>
            <a:pPr fontAlgn="base"/>
            <a:endParaRPr lang="en-US" sz="2400" dirty="0">
              <a:latin typeface="Times New Roman" pitchFamily="18" charset="0"/>
              <a:cs typeface="Times New Roman" pitchFamily="18" charset="0"/>
            </a:endParaRPr>
          </a:p>
          <a:p>
            <a:pPr fontAlgn="base"/>
            <a:r>
              <a:rPr lang="en-US" sz="2400" dirty="0">
                <a:latin typeface="Times New Roman" pitchFamily="18" charset="0"/>
                <a:cs typeface="Times New Roman" pitchFamily="18" charset="0"/>
              </a:rPr>
              <a:t>COMT inhibitors</a:t>
            </a:r>
            <a:endParaRPr lang="en-IN" sz="2400" dirty="0">
              <a:latin typeface="Times New Roman" pitchFamily="18" charset="0"/>
              <a:cs typeface="Times New Roman" pitchFamily="18" charset="0"/>
            </a:endParaRPr>
          </a:p>
          <a:p>
            <a:pPr fontAlgn="base"/>
            <a:endParaRPr lang="en-US" sz="2400" dirty="0">
              <a:latin typeface="Times New Roman" pitchFamily="18" charset="0"/>
              <a:cs typeface="Times New Roman" pitchFamily="18" charset="0"/>
            </a:endParaRPr>
          </a:p>
          <a:p>
            <a:pPr fontAlgn="base"/>
            <a:r>
              <a:rPr lang="en-US" sz="2400" dirty="0">
                <a:latin typeface="Times New Roman" pitchFamily="18" charset="0"/>
                <a:cs typeface="Times New Roman" pitchFamily="18" charset="0"/>
              </a:rPr>
              <a:t>Blocks the action of </a:t>
            </a:r>
            <a:r>
              <a:rPr lang="en-US" sz="2400" dirty="0" err="1">
                <a:latin typeface="Times New Roman" pitchFamily="18" charset="0"/>
                <a:cs typeface="Times New Roman" pitchFamily="18" charset="0"/>
              </a:rPr>
              <a:t>catechol</a:t>
            </a:r>
            <a:r>
              <a:rPr lang="en-US" sz="2400" dirty="0">
                <a:latin typeface="Times New Roman" pitchFamily="18" charset="0"/>
                <a:cs typeface="Times New Roman" pitchFamily="18" charset="0"/>
              </a:rPr>
              <a:t>-O-</a:t>
            </a:r>
            <a:r>
              <a:rPr lang="en-US" sz="2400" dirty="0" err="1">
                <a:latin typeface="Times New Roman" pitchFamily="18" charset="0"/>
                <a:cs typeface="Times New Roman" pitchFamily="18" charset="0"/>
              </a:rPr>
              <a:t>methyltransferase</a:t>
            </a:r>
            <a:r>
              <a:rPr lang="en-US" sz="2400" dirty="0">
                <a:latin typeface="Times New Roman" pitchFamily="18" charset="0"/>
                <a:cs typeface="Times New Roman" pitchFamily="18" charset="0"/>
              </a:rPr>
              <a:t>, an enzyme that breaks down dopamine.</a:t>
            </a:r>
            <a:endParaRPr lang="en-IN" sz="2400" dirty="0">
              <a:latin typeface="Times New Roman" pitchFamily="18" charset="0"/>
              <a:cs typeface="Times New Roman" pitchFamily="18" charset="0"/>
            </a:endParaRPr>
          </a:p>
          <a:p>
            <a:pPr fontAlgn="base"/>
            <a:endParaRPr lang="en-US" sz="2400" dirty="0">
              <a:latin typeface="Times New Roman" pitchFamily="18" charset="0"/>
              <a:cs typeface="Times New Roman" pitchFamily="18" charset="0"/>
            </a:endParaRPr>
          </a:p>
          <a:p>
            <a:pPr fontAlgn="base"/>
            <a:r>
              <a:rPr lang="en-US" sz="2400" dirty="0" err="1">
                <a:latin typeface="Times New Roman" pitchFamily="18" charset="0"/>
                <a:cs typeface="Times New Roman" pitchFamily="18" charset="0"/>
              </a:rPr>
              <a:t>Entacapone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Comtan</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Tolcapone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Tasmar</a:t>
            </a:r>
            <a:r>
              <a:rPr lang="en-US" sz="2400" dirty="0">
                <a:latin typeface="Times New Roman" pitchFamily="18" charset="0"/>
                <a:cs typeface="Times New Roman" pitchFamily="18" charset="0"/>
              </a:rPr>
              <a:t>)</a:t>
            </a:r>
            <a:endParaRPr lang="en-IN" sz="2400" dirty="0">
              <a:latin typeface="Times New Roman" pitchFamily="18" charset="0"/>
              <a:cs typeface="Times New Roman" pitchFamily="18" charset="0"/>
            </a:endParaRPr>
          </a:p>
          <a:p>
            <a:pPr>
              <a:buNone/>
            </a:pPr>
            <a:endParaRPr lang="en-IN" sz="24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5602627"/>
          </a:xfrm>
        </p:spPr>
        <p:txBody>
          <a:bodyPr>
            <a:normAutofit/>
          </a:bodyPr>
          <a:lstStyle/>
          <a:p>
            <a:pPr>
              <a:buNone/>
            </a:pPr>
            <a:r>
              <a:rPr lang="fi-FI" sz="4000" b="1" dirty="0">
                <a:latin typeface="Times New Roman" pitchFamily="18" charset="0"/>
              </a:rPr>
              <a:t>History of Parkinson´s disease (PD)</a:t>
            </a:r>
            <a:endParaRPr lang="fi-FI" sz="2400" dirty="0">
              <a:latin typeface="Times New Roman" pitchFamily="18" charset="0"/>
            </a:endParaRPr>
          </a:p>
          <a:p>
            <a:r>
              <a:rPr lang="fi-FI" sz="2400" dirty="0">
                <a:latin typeface="Times New Roman" pitchFamily="18" charset="0"/>
              </a:rPr>
              <a:t>First described in 1817 by an English physician, James Parkinson, in “An Essay on the Shaking Palsy.”</a:t>
            </a:r>
          </a:p>
          <a:p>
            <a:r>
              <a:rPr lang="fi-FI" sz="2400" dirty="0">
                <a:latin typeface="Times New Roman" pitchFamily="18" charset="0"/>
              </a:rPr>
              <a:t>The famous French neurologist, Charcot, further described the syndrome in the late 1800s.</a:t>
            </a:r>
          </a:p>
          <a:p>
            <a:pPr>
              <a:buNone/>
            </a:pPr>
            <a:endParaRPr lang="fi-FI" sz="3600" b="1" dirty="0">
              <a:latin typeface="Times New Roman" pitchFamily="18" charset="0"/>
            </a:endParaRPr>
          </a:p>
          <a:p>
            <a:pPr>
              <a:buNone/>
            </a:pPr>
            <a:r>
              <a:rPr lang="fi-FI" sz="3600" b="1" dirty="0">
                <a:latin typeface="Times New Roman" pitchFamily="18" charset="0"/>
              </a:rPr>
              <a:t>Epidemiology of PD</a:t>
            </a:r>
          </a:p>
          <a:p>
            <a:r>
              <a:rPr lang="fi-FI" sz="2400" dirty="0">
                <a:latin typeface="Times New Roman" pitchFamily="18" charset="0"/>
              </a:rPr>
              <a:t>The most common movement disorder affecting 1-2 % of the general population over the age of 65 years.</a:t>
            </a:r>
          </a:p>
          <a:p>
            <a:r>
              <a:rPr lang="fi-FI" sz="2400" dirty="0">
                <a:latin typeface="Times New Roman" pitchFamily="18" charset="0"/>
              </a:rPr>
              <a:t>The second most common neurodegenerative disorder after Alzheimer´s disease (AD).</a:t>
            </a:r>
          </a:p>
          <a:p>
            <a:pPr>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solidFill>
                  <a:schemeClr val="tx1"/>
                </a:solidFill>
                <a:effectLst/>
                <a:latin typeface="Times New Roman" pitchFamily="18" charset="0"/>
                <a:cs typeface="Times New Roman" pitchFamily="18" charset="0"/>
              </a:rPr>
              <a:t>Medications</a:t>
            </a:r>
            <a:endParaRPr lang="en-IN" sz="28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fontScale="92500" lnSpcReduction="10000"/>
          </a:bodyPr>
          <a:lstStyle/>
          <a:p>
            <a:pPr fontAlgn="base"/>
            <a:r>
              <a:rPr lang="en-US" sz="2400" dirty="0">
                <a:latin typeface="Times New Roman" pitchFamily="18" charset="0"/>
                <a:cs typeface="Times New Roman" pitchFamily="18" charset="0"/>
              </a:rPr>
              <a:t>Dopamine agonists</a:t>
            </a:r>
            <a:endParaRPr lang="en-IN" sz="2400" dirty="0">
              <a:latin typeface="Times New Roman" pitchFamily="18" charset="0"/>
              <a:cs typeface="Times New Roman" pitchFamily="18" charset="0"/>
            </a:endParaRPr>
          </a:p>
          <a:p>
            <a:pPr fontAlgn="base"/>
            <a:endParaRPr lang="en-US" sz="2400" dirty="0">
              <a:latin typeface="Times New Roman" pitchFamily="18" charset="0"/>
              <a:cs typeface="Times New Roman" pitchFamily="18" charset="0"/>
            </a:endParaRPr>
          </a:p>
          <a:p>
            <a:pPr fontAlgn="base"/>
            <a:r>
              <a:rPr lang="en-US" sz="2400" dirty="0">
                <a:latin typeface="Times New Roman" pitchFamily="18" charset="0"/>
                <a:cs typeface="Times New Roman" pitchFamily="18" charset="0"/>
              </a:rPr>
              <a:t>Act like dopamine within the brain</a:t>
            </a:r>
            <a:endParaRPr lang="en-IN" sz="2400" dirty="0">
              <a:latin typeface="Times New Roman" pitchFamily="18" charset="0"/>
              <a:cs typeface="Times New Roman" pitchFamily="18" charset="0"/>
            </a:endParaRPr>
          </a:p>
          <a:p>
            <a:pPr fontAlgn="base">
              <a:buNone/>
            </a:pPr>
            <a:endParaRPr lang="en-US" sz="2400" dirty="0">
              <a:latin typeface="Times New Roman" pitchFamily="18" charset="0"/>
              <a:cs typeface="Times New Roman" pitchFamily="18" charset="0"/>
            </a:endParaRPr>
          </a:p>
          <a:p>
            <a:pPr fontAlgn="base"/>
            <a:r>
              <a:rPr lang="en-US" sz="2400" dirty="0" err="1">
                <a:latin typeface="Times New Roman" pitchFamily="18" charset="0"/>
                <a:cs typeface="Times New Roman" pitchFamily="18" charset="0"/>
              </a:rPr>
              <a:t>Bromocriptine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Parlodel</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Pramipexole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Mirapex</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Ropinirole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Requip</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Apomorphine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Apokyn</a:t>
            </a:r>
            <a:r>
              <a:rPr lang="en-US" sz="2400" dirty="0">
                <a:latin typeface="Times New Roman" pitchFamily="18" charset="0"/>
                <a:cs typeface="Times New Roman" pitchFamily="18" charset="0"/>
              </a:rPr>
              <a:t>)</a:t>
            </a:r>
            <a:endParaRPr lang="en-IN" sz="2400" dirty="0">
              <a:latin typeface="Times New Roman" pitchFamily="18" charset="0"/>
              <a:cs typeface="Times New Roman" pitchFamily="18" charset="0"/>
            </a:endParaRPr>
          </a:p>
          <a:p>
            <a:pPr fontAlgn="base"/>
            <a:endParaRPr lang="en-US" sz="2400" dirty="0">
              <a:latin typeface="Times New Roman" pitchFamily="18" charset="0"/>
              <a:cs typeface="Times New Roman" pitchFamily="18" charset="0"/>
            </a:endParaRPr>
          </a:p>
          <a:p>
            <a:pPr fontAlgn="base"/>
            <a:r>
              <a:rPr lang="en-US" sz="2400" dirty="0" err="1">
                <a:latin typeface="Times New Roman" pitchFamily="18" charset="0"/>
                <a:cs typeface="Times New Roman" pitchFamily="18" charset="0"/>
              </a:rPr>
              <a:t>Amantadine</a:t>
            </a:r>
            <a:endParaRPr lang="en-IN" sz="2400" dirty="0">
              <a:latin typeface="Times New Roman" pitchFamily="18" charset="0"/>
              <a:cs typeface="Times New Roman" pitchFamily="18" charset="0"/>
            </a:endParaRPr>
          </a:p>
          <a:p>
            <a:pPr fontAlgn="base"/>
            <a:endParaRPr lang="en-US" sz="2400" dirty="0">
              <a:latin typeface="Times New Roman" pitchFamily="18" charset="0"/>
              <a:cs typeface="Times New Roman" pitchFamily="18" charset="0"/>
            </a:endParaRPr>
          </a:p>
          <a:p>
            <a:pPr fontAlgn="base"/>
            <a:r>
              <a:rPr lang="en-US" sz="2400" dirty="0">
                <a:latin typeface="Times New Roman" pitchFamily="18" charset="0"/>
                <a:cs typeface="Times New Roman" pitchFamily="18" charset="0"/>
              </a:rPr>
              <a:t>Unknown mechanism; may ↑ brain’s response to dopamine or releases stored dopamine</a:t>
            </a:r>
            <a:endParaRPr lang="en-IN" sz="2400" dirty="0">
              <a:latin typeface="Times New Roman" pitchFamily="18" charset="0"/>
              <a:cs typeface="Times New Roman" pitchFamily="18" charset="0"/>
            </a:endParaRPr>
          </a:p>
          <a:p>
            <a:pPr fontAlgn="base"/>
            <a:endParaRPr lang="en-US" sz="2400" dirty="0">
              <a:latin typeface="Times New Roman" pitchFamily="18" charset="0"/>
              <a:cs typeface="Times New Roman" pitchFamily="18" charset="0"/>
            </a:endParaRPr>
          </a:p>
          <a:p>
            <a:pPr fontAlgn="base"/>
            <a:r>
              <a:rPr lang="en-US" sz="2400" dirty="0" err="1">
                <a:latin typeface="Times New Roman" pitchFamily="18" charset="0"/>
                <a:cs typeface="Times New Roman" pitchFamily="18" charset="0"/>
              </a:rPr>
              <a:t>Amantadine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Symmetrel</a:t>
            </a:r>
            <a:r>
              <a:rPr lang="en-US" sz="2400" dirty="0">
                <a:latin typeface="Times New Roman" pitchFamily="18" charset="0"/>
                <a:cs typeface="Times New Roman" pitchFamily="18" charset="0"/>
              </a:rPr>
              <a:t>)</a:t>
            </a:r>
            <a:endParaRPr lang="en-IN" sz="2400" dirty="0">
              <a:latin typeface="Times New Roman" pitchFamily="18" charset="0"/>
              <a:cs typeface="Times New Roman" pitchFamily="18" charset="0"/>
            </a:endParaRPr>
          </a:p>
          <a:p>
            <a:endParaRPr lang="en-IN" sz="24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62074"/>
          </a:xfrm>
        </p:spPr>
        <p:txBody>
          <a:bodyPr>
            <a:normAutofit/>
          </a:bodyPr>
          <a:lstStyle/>
          <a:p>
            <a:r>
              <a:rPr lang="en-US" sz="2800" dirty="0">
                <a:solidFill>
                  <a:schemeClr val="tx1"/>
                </a:solidFill>
                <a:effectLst/>
                <a:latin typeface="Times New Roman" pitchFamily="18" charset="0"/>
                <a:cs typeface="Times New Roman" pitchFamily="18" charset="0"/>
              </a:rPr>
              <a:t>Medications</a:t>
            </a:r>
            <a:endParaRPr lang="en-IN" sz="2800" dirty="0">
              <a:latin typeface="Times New Roman" pitchFamily="18" charset="0"/>
              <a:cs typeface="Times New Roman" pitchFamily="18" charset="0"/>
            </a:endParaRPr>
          </a:p>
        </p:txBody>
      </p:sp>
      <p:sp>
        <p:nvSpPr>
          <p:cNvPr id="2" name="Content Placeholder 1"/>
          <p:cNvSpPr>
            <a:spLocks noGrp="1"/>
          </p:cNvSpPr>
          <p:nvPr>
            <p:ph idx="1"/>
          </p:nvPr>
        </p:nvSpPr>
        <p:spPr>
          <a:xfrm>
            <a:off x="457200" y="908720"/>
            <a:ext cx="8229600" cy="5688632"/>
          </a:xfrm>
        </p:spPr>
        <p:txBody>
          <a:bodyPr>
            <a:normAutofit fontScale="92500" lnSpcReduction="20000"/>
          </a:bodyPr>
          <a:lstStyle/>
          <a:p>
            <a:pPr fontAlgn="base"/>
            <a:r>
              <a:rPr lang="en-US" sz="2400" dirty="0" err="1">
                <a:latin typeface="Times New Roman" pitchFamily="18" charset="0"/>
                <a:cs typeface="Times New Roman" pitchFamily="18" charset="0"/>
              </a:rPr>
              <a:t>Anticholinergics</a:t>
            </a:r>
            <a:endParaRPr lang="en-US" sz="2400" dirty="0">
              <a:latin typeface="Times New Roman" pitchFamily="18" charset="0"/>
              <a:cs typeface="Times New Roman" pitchFamily="18" charset="0"/>
            </a:endParaRPr>
          </a:p>
          <a:p>
            <a:pPr fontAlgn="base"/>
            <a:endParaRPr lang="en-US" sz="2400" dirty="0">
              <a:latin typeface="Times New Roman" pitchFamily="18" charset="0"/>
              <a:cs typeface="Times New Roman" pitchFamily="18" charset="0"/>
            </a:endParaRPr>
          </a:p>
          <a:p>
            <a:pPr fontAlgn="base"/>
            <a:r>
              <a:rPr lang="en-US" sz="2400" dirty="0">
                <a:latin typeface="Times New Roman" pitchFamily="18" charset="0"/>
                <a:cs typeface="Times New Roman" pitchFamily="18" charset="0"/>
              </a:rPr>
              <a:t>Exert a relaxing effect on the body</a:t>
            </a:r>
            <a:endParaRPr lang="en-IN" sz="2400" dirty="0">
              <a:latin typeface="Times New Roman" pitchFamily="18" charset="0"/>
              <a:cs typeface="Times New Roman" pitchFamily="18" charset="0"/>
            </a:endParaRPr>
          </a:p>
          <a:p>
            <a:pPr fontAlgn="base"/>
            <a:endParaRPr lang="en-US" sz="2400" dirty="0">
              <a:latin typeface="Times New Roman" pitchFamily="18" charset="0"/>
              <a:cs typeface="Times New Roman" pitchFamily="18" charset="0"/>
            </a:endParaRPr>
          </a:p>
          <a:p>
            <a:pPr fontAlgn="base"/>
            <a:r>
              <a:rPr lang="en-US" sz="2400" dirty="0" err="1">
                <a:latin typeface="Times New Roman" pitchFamily="18" charset="0"/>
                <a:cs typeface="Times New Roman" pitchFamily="18" charset="0"/>
              </a:rPr>
              <a:t>Benztropine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Mesylate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Congetin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Procyclidine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Kemadrin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Biperiden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Akineton</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Trihexyphenidyl</a:t>
            </a:r>
            <a:endParaRPr lang="en-US" sz="2400" dirty="0">
              <a:latin typeface="Times New Roman" pitchFamily="18" charset="0"/>
              <a:cs typeface="Times New Roman" pitchFamily="18" charset="0"/>
            </a:endParaRPr>
          </a:p>
          <a:p>
            <a:pPr fontAlgn="base"/>
            <a:endParaRPr lang="en-US" sz="2400" dirty="0">
              <a:latin typeface="Times New Roman" pitchFamily="18" charset="0"/>
              <a:cs typeface="Times New Roman" pitchFamily="18" charset="0"/>
            </a:endParaRPr>
          </a:p>
          <a:p>
            <a:pPr fontAlgn="base"/>
            <a:r>
              <a:rPr lang="en-US" sz="2400" dirty="0" err="1">
                <a:latin typeface="Times New Roman" pitchFamily="18" charset="0"/>
                <a:cs typeface="Times New Roman" pitchFamily="18" charset="0"/>
              </a:rPr>
              <a:t>Selegiline</a:t>
            </a:r>
            <a:endParaRPr lang="en-IN" sz="2400" dirty="0">
              <a:latin typeface="Times New Roman" pitchFamily="18" charset="0"/>
              <a:cs typeface="Times New Roman" pitchFamily="18" charset="0"/>
            </a:endParaRPr>
          </a:p>
          <a:p>
            <a:pPr fontAlgn="base"/>
            <a:endParaRPr lang="en-US" sz="2400" dirty="0">
              <a:latin typeface="Times New Roman" pitchFamily="18" charset="0"/>
              <a:cs typeface="Times New Roman" pitchFamily="18" charset="0"/>
            </a:endParaRPr>
          </a:p>
          <a:p>
            <a:pPr fontAlgn="base"/>
            <a:r>
              <a:rPr lang="en-US" sz="2400" dirty="0">
                <a:latin typeface="Times New Roman" pitchFamily="18" charset="0"/>
                <a:cs typeface="Times New Roman" pitchFamily="18" charset="0"/>
              </a:rPr>
              <a:t>Unknown mechanism</a:t>
            </a:r>
            <a:endParaRPr lang="en-IN" sz="2400" dirty="0">
              <a:latin typeface="Times New Roman" pitchFamily="18" charset="0"/>
              <a:cs typeface="Times New Roman" pitchFamily="18" charset="0"/>
            </a:endParaRPr>
          </a:p>
          <a:p>
            <a:pPr fontAlgn="base"/>
            <a:endParaRPr lang="en-US" sz="2400" dirty="0">
              <a:latin typeface="Times New Roman" pitchFamily="18" charset="0"/>
              <a:cs typeface="Times New Roman" pitchFamily="18" charset="0"/>
            </a:endParaRPr>
          </a:p>
          <a:p>
            <a:pPr fontAlgn="base"/>
            <a:r>
              <a:rPr lang="en-US" sz="2400" dirty="0">
                <a:latin typeface="Times New Roman" pitchFamily="18" charset="0"/>
                <a:cs typeface="Times New Roman" pitchFamily="18" charset="0"/>
              </a:rPr>
              <a:t>Appears to inhibit the breakdown of dopamine</a:t>
            </a:r>
            <a:endParaRPr lang="en-IN" sz="2400" dirty="0">
              <a:latin typeface="Times New Roman" pitchFamily="18" charset="0"/>
              <a:cs typeface="Times New Roman" pitchFamily="18" charset="0"/>
            </a:endParaRPr>
          </a:p>
          <a:p>
            <a:pPr fontAlgn="base"/>
            <a:endParaRPr lang="en-US" sz="2400" dirty="0">
              <a:latin typeface="Times New Roman" pitchFamily="18" charset="0"/>
              <a:cs typeface="Times New Roman" pitchFamily="18" charset="0"/>
            </a:endParaRPr>
          </a:p>
          <a:p>
            <a:pPr fontAlgn="base"/>
            <a:r>
              <a:rPr lang="en-US" sz="2400" dirty="0">
                <a:latin typeface="Times New Roman" pitchFamily="18" charset="0"/>
                <a:cs typeface="Times New Roman" pitchFamily="18" charset="0"/>
              </a:rPr>
              <a:t>Usually added to a patient’s therapy when effectiveness of </a:t>
            </a:r>
            <a:r>
              <a:rPr lang="en-US" sz="2400" dirty="0" err="1">
                <a:latin typeface="Times New Roman" pitchFamily="18" charset="0"/>
                <a:cs typeface="Times New Roman" pitchFamily="18" charset="0"/>
              </a:rPr>
              <a:t>Levodopa</a:t>
            </a:r>
            <a:r>
              <a:rPr lang="en-US" sz="2400" dirty="0">
                <a:latin typeface="Times New Roman" pitchFamily="18" charset="0"/>
                <a:cs typeface="Times New Roman" pitchFamily="18" charset="0"/>
              </a:rPr>
              <a:t> is ↓</a:t>
            </a:r>
            <a:endParaRPr lang="en-IN" sz="2400" dirty="0">
              <a:latin typeface="Times New Roman" pitchFamily="18" charset="0"/>
              <a:cs typeface="Times New Roman" pitchFamily="18" charset="0"/>
            </a:endParaRPr>
          </a:p>
          <a:p>
            <a:pPr fontAlgn="base"/>
            <a:endParaRPr lang="en-US" sz="2400" dirty="0">
              <a:latin typeface="Times New Roman" pitchFamily="18" charset="0"/>
              <a:cs typeface="Times New Roman" pitchFamily="18" charset="0"/>
            </a:endParaRPr>
          </a:p>
          <a:p>
            <a:pPr fontAlgn="base"/>
            <a:r>
              <a:rPr lang="en-US" sz="2400" dirty="0" err="1">
                <a:latin typeface="Times New Roman" pitchFamily="18" charset="0"/>
                <a:cs typeface="Times New Roman" pitchFamily="18" charset="0"/>
              </a:rPr>
              <a:t>Selegiline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Zalapar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Eldepyrl</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Emsam</a:t>
            </a:r>
            <a:r>
              <a:rPr lang="en-US" sz="2400" dirty="0">
                <a:latin typeface="Times New Roman" pitchFamily="18" charset="0"/>
                <a:cs typeface="Times New Roman" pitchFamily="18" charset="0"/>
              </a:rPr>
              <a:t>)</a:t>
            </a:r>
            <a:endParaRPr lang="en-IN" sz="2400" dirty="0">
              <a:latin typeface="Times New Roman" pitchFamily="18" charset="0"/>
              <a:cs typeface="Times New Roman" pitchFamily="18" charset="0"/>
            </a:endParaRPr>
          </a:p>
          <a:p>
            <a:endParaRPr lang="en-IN" sz="24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normAutofit fontScale="92500" lnSpcReduction="20000"/>
          </a:bodyPr>
          <a:lstStyle/>
          <a:p>
            <a:pPr>
              <a:buNone/>
            </a:pPr>
            <a:r>
              <a:rPr lang="en-IN" sz="3300" b="1" dirty="0">
                <a:latin typeface="Times New Roman" pitchFamily="18" charset="0"/>
                <a:cs typeface="Times New Roman" pitchFamily="18" charset="0"/>
              </a:rPr>
              <a:t>Stereotactic Surgery and Parkinson's Disease</a:t>
            </a:r>
          </a:p>
          <a:p>
            <a:pPr>
              <a:buNone/>
            </a:pPr>
            <a:endParaRPr lang="en-IN" dirty="0"/>
          </a:p>
          <a:p>
            <a:r>
              <a:rPr lang="en-IN" sz="2600" dirty="0">
                <a:latin typeface="Times New Roman" pitchFamily="18" charset="0"/>
                <a:cs typeface="Times New Roman" pitchFamily="18" charset="0"/>
              </a:rPr>
              <a:t>Functional neurosurgery comprises treatment of several disorders such as Parkinson’s disease, </a:t>
            </a:r>
            <a:r>
              <a:rPr lang="en-IN" sz="2600" dirty="0" err="1">
                <a:latin typeface="Times New Roman" pitchFamily="18" charset="0"/>
                <a:cs typeface="Times New Roman" pitchFamily="18" charset="0"/>
              </a:rPr>
              <a:t>hyperkinesis</a:t>
            </a:r>
            <a:r>
              <a:rPr lang="en-IN" sz="2600" dirty="0">
                <a:latin typeface="Times New Roman" pitchFamily="18" charset="0"/>
                <a:cs typeface="Times New Roman" pitchFamily="18" charset="0"/>
              </a:rPr>
              <a:t>, disorder of muscle tone, intractable pain, convulsive disorders and psychological phenomena. Treatment for these phenomena was believed to be located in the superficial parts of the CNS and PNS. Most of the interventions made for treatment consisted of cortical extirpation.</a:t>
            </a:r>
          </a:p>
          <a:p>
            <a:endParaRPr lang="en-IN" sz="2600" dirty="0">
              <a:latin typeface="Times New Roman" pitchFamily="18" charset="0"/>
              <a:cs typeface="Times New Roman" pitchFamily="18" charset="0"/>
            </a:endParaRPr>
          </a:p>
          <a:p>
            <a:r>
              <a:rPr lang="en-IN" sz="2600" dirty="0">
                <a:latin typeface="Times New Roman" pitchFamily="18" charset="0"/>
                <a:cs typeface="Times New Roman" pitchFamily="18" charset="0"/>
              </a:rPr>
              <a:t> To alleviate extra pyramidal disorders, pioneer Russell Meyers dissected or </a:t>
            </a:r>
            <a:r>
              <a:rPr lang="en-IN" sz="2600" dirty="0" err="1">
                <a:latin typeface="Times New Roman" pitchFamily="18" charset="0"/>
                <a:cs typeface="Times New Roman" pitchFamily="18" charset="0"/>
              </a:rPr>
              <a:t>transected</a:t>
            </a:r>
            <a:r>
              <a:rPr lang="en-IN" sz="2600" dirty="0">
                <a:latin typeface="Times New Roman" pitchFamily="18" charset="0"/>
                <a:cs typeface="Times New Roman" pitchFamily="18" charset="0"/>
              </a:rPr>
              <a:t> the head of the caudate nucleus in 1939, and part of the </a:t>
            </a:r>
            <a:r>
              <a:rPr lang="en-IN" sz="2600" dirty="0" err="1">
                <a:latin typeface="Times New Roman" pitchFamily="18" charset="0"/>
                <a:cs typeface="Times New Roman" pitchFamily="18" charset="0"/>
              </a:rPr>
              <a:t>putamen</a:t>
            </a:r>
            <a:r>
              <a:rPr lang="en-IN" sz="2600" dirty="0">
                <a:latin typeface="Times New Roman" pitchFamily="18" charset="0"/>
                <a:cs typeface="Times New Roman" pitchFamily="18" charset="0"/>
              </a:rPr>
              <a:t> and </a:t>
            </a:r>
            <a:r>
              <a:rPr lang="en-IN" sz="2600" dirty="0" err="1">
                <a:latin typeface="Times New Roman" pitchFamily="18" charset="0"/>
                <a:cs typeface="Times New Roman" pitchFamily="18" charset="0"/>
              </a:rPr>
              <a:t>globus</a:t>
            </a:r>
            <a:r>
              <a:rPr lang="en-IN" sz="2600" dirty="0">
                <a:latin typeface="Times New Roman" pitchFamily="18" charset="0"/>
                <a:cs typeface="Times New Roman" pitchFamily="18" charset="0"/>
              </a:rPr>
              <a:t> </a:t>
            </a:r>
            <a:r>
              <a:rPr lang="en-IN" sz="2600" dirty="0" err="1">
                <a:latin typeface="Times New Roman" pitchFamily="18" charset="0"/>
                <a:cs typeface="Times New Roman" pitchFamily="18" charset="0"/>
              </a:rPr>
              <a:t>pallidus</a:t>
            </a:r>
            <a:r>
              <a:rPr lang="en-IN" sz="2600" dirty="0">
                <a:latin typeface="Times New Roman" pitchFamily="18" charset="0"/>
                <a:cs typeface="Times New Roman" pitchFamily="18" charset="0"/>
              </a:rPr>
              <a:t>. Attempts to abolish intractable pain were made with success by transaction of the </a:t>
            </a:r>
            <a:r>
              <a:rPr lang="en-IN" sz="2600" dirty="0" err="1">
                <a:latin typeface="Times New Roman" pitchFamily="18" charset="0"/>
                <a:cs typeface="Times New Roman" pitchFamily="18" charset="0"/>
              </a:rPr>
              <a:t>spinothalamic</a:t>
            </a:r>
            <a:r>
              <a:rPr lang="en-IN" sz="2600" dirty="0">
                <a:latin typeface="Times New Roman" pitchFamily="18" charset="0"/>
                <a:cs typeface="Times New Roman" pitchFamily="18" charset="0"/>
              </a:rPr>
              <a:t> tract at spinal </a:t>
            </a:r>
            <a:r>
              <a:rPr lang="en-IN" sz="2600" dirty="0" err="1">
                <a:latin typeface="Times New Roman" pitchFamily="18" charset="0"/>
                <a:cs typeface="Times New Roman" pitchFamily="18" charset="0"/>
              </a:rPr>
              <a:t>modullary</a:t>
            </a:r>
            <a:r>
              <a:rPr lang="en-IN" sz="2600" dirty="0">
                <a:latin typeface="Times New Roman" pitchFamily="18" charset="0"/>
                <a:cs typeface="Times New Roman" pitchFamily="18" charset="0"/>
              </a:rPr>
              <a:t> level and further proximally, even at </a:t>
            </a:r>
            <a:r>
              <a:rPr lang="en-IN" sz="2600" dirty="0" err="1">
                <a:latin typeface="Times New Roman" pitchFamily="18" charset="0"/>
                <a:cs typeface="Times New Roman" pitchFamily="18" charset="0"/>
              </a:rPr>
              <a:t>meencephalic</a:t>
            </a:r>
            <a:r>
              <a:rPr lang="en-IN" sz="2600" dirty="0">
                <a:latin typeface="Times New Roman" pitchFamily="18" charset="0"/>
                <a:cs typeface="Times New Roman" pitchFamily="18" charset="0"/>
              </a:rPr>
              <a:t> levels.</a:t>
            </a:r>
          </a:p>
          <a:p>
            <a:endParaRPr lang="en-IN"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5530619"/>
          </a:xfrm>
        </p:spPr>
        <p:txBody>
          <a:bodyPr>
            <a:normAutofit/>
          </a:bodyPr>
          <a:lstStyle/>
          <a:p>
            <a:r>
              <a:rPr lang="en-IN" sz="2400" dirty="0">
                <a:latin typeface="Times New Roman" pitchFamily="18" charset="0"/>
                <a:cs typeface="Times New Roman" pitchFamily="18" charset="0"/>
              </a:rPr>
              <a:t>In 1939-1941 Putnam and Oliver tried to improve Parkinsonism and hyperkinesias by trying a series of modifications of the lateral and </a:t>
            </a:r>
            <a:r>
              <a:rPr lang="en-IN" sz="2400" dirty="0" err="1">
                <a:latin typeface="Times New Roman" pitchFamily="18" charset="0"/>
                <a:cs typeface="Times New Roman" pitchFamily="18" charset="0"/>
              </a:rPr>
              <a:t>antero</a:t>
            </a:r>
            <a:r>
              <a:rPr lang="en-IN" sz="2400" dirty="0">
                <a:latin typeface="Times New Roman" pitchFamily="18" charset="0"/>
                <a:cs typeface="Times New Roman" pitchFamily="18" charset="0"/>
              </a:rPr>
              <a:t>-lateral </a:t>
            </a:r>
            <a:r>
              <a:rPr lang="en-IN" sz="2400" dirty="0" err="1">
                <a:latin typeface="Times New Roman" pitchFamily="18" charset="0"/>
                <a:cs typeface="Times New Roman" pitchFamily="18" charset="0"/>
              </a:rPr>
              <a:t>cordotomies</a:t>
            </a:r>
            <a:r>
              <a:rPr lang="en-IN" sz="2400" dirty="0">
                <a:latin typeface="Times New Roman" pitchFamily="18" charset="0"/>
                <a:cs typeface="Times New Roman" pitchFamily="18" charset="0"/>
              </a:rPr>
              <a:t>. Additionally, other scientists like </a:t>
            </a:r>
            <a:r>
              <a:rPr lang="en-IN" sz="2400" dirty="0" err="1">
                <a:latin typeface="Times New Roman" pitchFamily="18" charset="0"/>
                <a:cs typeface="Times New Roman" pitchFamily="18" charset="0"/>
              </a:rPr>
              <a:t>Schurman</a:t>
            </a:r>
            <a:r>
              <a:rPr lang="en-IN" sz="2400" dirty="0">
                <a:latin typeface="Times New Roman" pitchFamily="18" charset="0"/>
                <a:cs typeface="Times New Roman" pitchFamily="18" charset="0"/>
              </a:rPr>
              <a:t>, Walker, and </a:t>
            </a:r>
            <a:r>
              <a:rPr lang="en-IN" sz="2400" dirty="0" err="1">
                <a:latin typeface="Times New Roman" pitchFamily="18" charset="0"/>
                <a:cs typeface="Times New Roman" pitchFamily="18" charset="0"/>
              </a:rPr>
              <a:t>Guiot</a:t>
            </a:r>
            <a:r>
              <a:rPr lang="en-IN" sz="2400" dirty="0">
                <a:latin typeface="Times New Roman" pitchFamily="18" charset="0"/>
                <a:cs typeface="Times New Roman" pitchFamily="18" charset="0"/>
              </a:rPr>
              <a:t> made significant contributions to functional neurosurgery. </a:t>
            </a:r>
          </a:p>
          <a:p>
            <a:endParaRPr lang="en-IN" sz="2400" dirty="0">
              <a:latin typeface="Times New Roman" pitchFamily="18" charset="0"/>
              <a:cs typeface="Times New Roman" pitchFamily="18" charset="0"/>
            </a:endParaRPr>
          </a:p>
          <a:p>
            <a:r>
              <a:rPr lang="en-IN" sz="2400" dirty="0">
                <a:latin typeface="Times New Roman" pitchFamily="18" charset="0"/>
                <a:cs typeface="Times New Roman" pitchFamily="18" charset="0"/>
              </a:rPr>
              <a:t>In 1953, Cooper discovered by chance that ligation of the anterior </a:t>
            </a:r>
            <a:r>
              <a:rPr lang="en-IN" sz="2400" dirty="0" err="1">
                <a:latin typeface="Times New Roman" pitchFamily="18" charset="0"/>
                <a:cs typeface="Times New Roman" pitchFamily="18" charset="0"/>
              </a:rPr>
              <a:t>chorioidal</a:t>
            </a:r>
            <a:r>
              <a:rPr lang="en-IN" sz="2400" dirty="0">
                <a:latin typeface="Times New Roman" pitchFamily="18" charset="0"/>
                <a:cs typeface="Times New Roman" pitchFamily="18" charset="0"/>
              </a:rPr>
              <a:t> artery resulted in improvement of Parkinson's disease. Similarly, when </a:t>
            </a:r>
            <a:r>
              <a:rPr lang="en-IN" sz="2400" dirty="0" err="1">
                <a:latin typeface="Times New Roman" pitchFamily="18" charset="0"/>
                <a:cs typeface="Times New Roman" pitchFamily="18" charset="0"/>
              </a:rPr>
              <a:t>Grood</a:t>
            </a:r>
            <a:r>
              <a:rPr lang="en-IN" sz="2400" dirty="0">
                <a:latin typeface="Times New Roman" pitchFamily="18" charset="0"/>
                <a:cs typeface="Times New Roman" pitchFamily="18" charset="0"/>
              </a:rPr>
              <a:t> was performing an operation in a patient with Parkinson’s, he accidentally </a:t>
            </a:r>
            <a:r>
              <a:rPr lang="en-IN" sz="2400" dirty="0" err="1">
                <a:latin typeface="Times New Roman" pitchFamily="18" charset="0"/>
                <a:cs typeface="Times New Roman" pitchFamily="18" charset="0"/>
              </a:rPr>
              <a:t>lesioned</a:t>
            </a:r>
            <a:r>
              <a:rPr lang="en-IN" sz="2400" dirty="0">
                <a:latin typeface="Times New Roman" pitchFamily="18" charset="0"/>
                <a:cs typeface="Times New Roman" pitchFamily="18" charset="0"/>
              </a:rPr>
              <a:t> the thalamus. This caused the patient’s tremors to stop. From then on, thalamic lesions became the target point with more satisfactory results.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5530619"/>
          </a:xfrm>
        </p:spPr>
        <p:txBody>
          <a:bodyPr>
            <a:normAutofit fontScale="92500"/>
          </a:bodyPr>
          <a:lstStyle/>
          <a:p>
            <a:r>
              <a:rPr lang="en-IN" sz="2400" dirty="0">
                <a:latin typeface="Times New Roman" pitchFamily="18" charset="0"/>
                <a:cs typeface="Times New Roman" pitchFamily="18" charset="0"/>
              </a:rPr>
              <a:t>More recent clinical applications were seen at the University of Virginia School of Medicine, where Deep Brain Stimulation (DBS), </a:t>
            </a:r>
            <a:r>
              <a:rPr lang="en-IN" sz="2400" dirty="0" err="1">
                <a:latin typeface="Times New Roman" pitchFamily="18" charset="0"/>
                <a:cs typeface="Times New Roman" pitchFamily="18" charset="0"/>
              </a:rPr>
              <a:t>Pallidotomy</a:t>
            </a:r>
            <a:r>
              <a:rPr lang="en-IN" sz="2400" dirty="0">
                <a:latin typeface="Times New Roman" pitchFamily="18" charset="0"/>
                <a:cs typeface="Times New Roman" pitchFamily="18" charset="0"/>
              </a:rPr>
              <a:t> and </a:t>
            </a:r>
            <a:r>
              <a:rPr lang="en-IN" sz="2400" dirty="0" err="1">
                <a:latin typeface="Times New Roman" pitchFamily="18" charset="0"/>
                <a:cs typeface="Times New Roman" pitchFamily="18" charset="0"/>
              </a:rPr>
              <a:t>Thalamotomy</a:t>
            </a:r>
            <a:r>
              <a:rPr lang="en-IN" sz="2400" dirty="0">
                <a:latin typeface="Times New Roman" pitchFamily="18" charset="0"/>
                <a:cs typeface="Times New Roman" pitchFamily="18" charset="0"/>
              </a:rPr>
              <a:t> are surgeries used to treat Parkinson’s disease.</a:t>
            </a:r>
          </a:p>
          <a:p>
            <a:endParaRPr lang="en-IN" sz="2400" dirty="0">
              <a:latin typeface="Times New Roman" pitchFamily="18" charset="0"/>
              <a:cs typeface="Times New Roman" pitchFamily="18" charset="0"/>
            </a:endParaRPr>
          </a:p>
          <a:p>
            <a:r>
              <a:rPr lang="en-IN" sz="2400" dirty="0">
                <a:latin typeface="Times New Roman" pitchFamily="18" charset="0"/>
                <a:cs typeface="Times New Roman" pitchFamily="18" charset="0"/>
              </a:rPr>
              <a:t> During DBS, an electrode is placed into the thalamus, the </a:t>
            </a:r>
            <a:r>
              <a:rPr lang="en-IN" sz="2400" dirty="0" err="1">
                <a:latin typeface="Times New Roman" pitchFamily="18" charset="0"/>
                <a:cs typeface="Times New Roman" pitchFamily="18" charset="0"/>
              </a:rPr>
              <a:t>pallidum</a:t>
            </a:r>
            <a:r>
              <a:rPr lang="en-IN" sz="2400" dirty="0">
                <a:latin typeface="Times New Roman" pitchFamily="18" charset="0"/>
                <a:cs typeface="Times New Roman" pitchFamily="18" charset="0"/>
              </a:rPr>
              <a:t> of the </a:t>
            </a:r>
            <a:r>
              <a:rPr lang="en-IN" sz="2400" dirty="0" err="1">
                <a:latin typeface="Times New Roman" pitchFamily="18" charset="0"/>
                <a:cs typeface="Times New Roman" pitchFamily="18" charset="0"/>
              </a:rPr>
              <a:t>subthalmamic</a:t>
            </a:r>
            <a:r>
              <a:rPr lang="en-IN" sz="2400" dirty="0">
                <a:latin typeface="Times New Roman" pitchFamily="18" charset="0"/>
                <a:cs typeface="Times New Roman" pitchFamily="18" charset="0"/>
              </a:rPr>
              <a:t> nucleus, parts of brain that are involved in motor control, and are affected by Parkinson’s Disease. </a:t>
            </a:r>
          </a:p>
          <a:p>
            <a:endParaRPr lang="en-IN" sz="2400" dirty="0">
              <a:latin typeface="Times New Roman" pitchFamily="18" charset="0"/>
              <a:cs typeface="Times New Roman" pitchFamily="18" charset="0"/>
            </a:endParaRPr>
          </a:p>
          <a:p>
            <a:r>
              <a:rPr lang="en-IN" sz="2400" dirty="0">
                <a:latin typeface="Times New Roman" pitchFamily="18" charset="0"/>
                <a:cs typeface="Times New Roman" pitchFamily="18" charset="0"/>
              </a:rPr>
              <a:t>The electrode is connected to a small battery operated stimulator that is placed under the clavicle, where a wire runs beneath the skin to connect it to the electrode in the brain. The stimulator produces electrical impulses that affect the nerve cells around the electrode and should help alleviate tremors or symptoms that are associated with the affected area.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a:solidFill>
                  <a:schemeClr val="tx1"/>
                </a:solidFill>
                <a:effectLst/>
                <a:latin typeface="Times New Roman" pitchFamily="18" charset="0"/>
                <a:cs typeface="Times New Roman" pitchFamily="18" charset="0"/>
              </a:rPr>
              <a:t>Deep brain stimulation</a:t>
            </a:r>
            <a:endParaRPr lang="en-IN" sz="2400" dirty="0">
              <a:solidFill>
                <a:schemeClr val="tx1"/>
              </a:solidFill>
              <a:effectLst/>
              <a:latin typeface="Times New Roman" pitchFamily="18" charset="0"/>
              <a:cs typeface="Times New Roman" pitchFamily="18" charset="0"/>
            </a:endParaRPr>
          </a:p>
        </p:txBody>
      </p:sp>
      <p:pic>
        <p:nvPicPr>
          <p:cNvPr id="1026" name="Picture 2" descr="C:\Users\user\Downloads\1134815-1153743-621tn.jpg"/>
          <p:cNvPicPr>
            <a:picLocks noGrp="1" noChangeAspect="1" noChangeArrowheads="1"/>
          </p:cNvPicPr>
          <p:nvPr>
            <p:ph idx="1"/>
          </p:nvPr>
        </p:nvPicPr>
        <p:blipFill>
          <a:blip r:embed="rId2" cstate="print"/>
          <a:srcRect/>
          <a:stretch>
            <a:fillRect/>
          </a:stretch>
        </p:blipFill>
        <p:spPr bwMode="auto">
          <a:xfrm>
            <a:off x="1691680" y="1556792"/>
            <a:ext cx="4752528" cy="3816424"/>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5602627"/>
          </a:xfrm>
        </p:spPr>
        <p:txBody>
          <a:bodyPr>
            <a:normAutofit/>
          </a:bodyPr>
          <a:lstStyle/>
          <a:p>
            <a:r>
              <a:rPr lang="en-IN" sz="2400" dirty="0">
                <a:latin typeface="Times New Roman" pitchFamily="18" charset="0"/>
                <a:cs typeface="Times New Roman" pitchFamily="18" charset="0"/>
              </a:rPr>
              <a:t>In </a:t>
            </a:r>
            <a:r>
              <a:rPr lang="en-IN" sz="2400" dirty="0" err="1">
                <a:latin typeface="Times New Roman" pitchFamily="18" charset="0"/>
                <a:cs typeface="Times New Roman" pitchFamily="18" charset="0"/>
              </a:rPr>
              <a:t>Thalamotomy</a:t>
            </a:r>
            <a:r>
              <a:rPr lang="en-IN" sz="2400" dirty="0">
                <a:latin typeface="Times New Roman" pitchFamily="18" charset="0"/>
                <a:cs typeface="Times New Roman" pitchFamily="18" charset="0"/>
              </a:rPr>
              <a:t>, a needle electrode is placed into the thalamus, and the patient must cooperate with tasks assigned to find the affected area- after this area of the thalamus is located, a small high frequency current is applied to the electrode and this destroys a small part of the thalamus. Approximately 90% of patients experience instantaneous tremor relief.</a:t>
            </a:r>
          </a:p>
          <a:p>
            <a:endParaRPr lang="en-IN" sz="2400" dirty="0">
              <a:latin typeface="Times New Roman" pitchFamily="18" charset="0"/>
              <a:cs typeface="Times New Roman" pitchFamily="18" charset="0"/>
            </a:endParaRPr>
          </a:p>
          <a:p>
            <a:endParaRPr lang="en-IN" sz="2400" dirty="0">
              <a:latin typeface="Times New Roman" pitchFamily="18" charset="0"/>
              <a:cs typeface="Times New Roman" pitchFamily="18" charset="0"/>
            </a:endParaRPr>
          </a:p>
          <a:p>
            <a:r>
              <a:rPr lang="en-IN" sz="2400" dirty="0">
                <a:latin typeface="Times New Roman" pitchFamily="18" charset="0"/>
                <a:cs typeface="Times New Roman" pitchFamily="18" charset="0"/>
              </a:rPr>
              <a:t>In </a:t>
            </a:r>
            <a:r>
              <a:rPr lang="en-IN" sz="2400" dirty="0" err="1">
                <a:latin typeface="Times New Roman" pitchFamily="18" charset="0"/>
                <a:cs typeface="Times New Roman" pitchFamily="18" charset="0"/>
              </a:rPr>
              <a:t>Pallidotomy</a:t>
            </a:r>
            <a:r>
              <a:rPr lang="en-IN" sz="2400" dirty="0">
                <a:latin typeface="Times New Roman" pitchFamily="18" charset="0"/>
                <a:cs typeface="Times New Roman" pitchFamily="18" charset="0"/>
              </a:rPr>
              <a:t>, an almost identical procedure to </a:t>
            </a:r>
            <a:r>
              <a:rPr lang="en-IN" sz="2400" dirty="0" err="1">
                <a:latin typeface="Times New Roman" pitchFamily="18" charset="0"/>
                <a:cs typeface="Times New Roman" pitchFamily="18" charset="0"/>
              </a:rPr>
              <a:t>thalamotomy</a:t>
            </a:r>
            <a:r>
              <a:rPr lang="en-IN" sz="2400" dirty="0">
                <a:latin typeface="Times New Roman" pitchFamily="18" charset="0"/>
                <a:cs typeface="Times New Roman" pitchFamily="18" charset="0"/>
              </a:rPr>
              <a:t>, a small part of the palladium is destroyed and 80% of patients see improvement in rigidity and </a:t>
            </a:r>
            <a:r>
              <a:rPr lang="en-IN" sz="2400" dirty="0" err="1">
                <a:latin typeface="Times New Roman" pitchFamily="18" charset="0"/>
                <a:cs typeface="Times New Roman" pitchFamily="18" charset="0"/>
              </a:rPr>
              <a:t>hypokinesia</a:t>
            </a:r>
            <a:r>
              <a:rPr lang="en-IN" sz="2400" dirty="0">
                <a:latin typeface="Times New Roman" pitchFamily="18" charset="0"/>
                <a:cs typeface="Times New Roman" pitchFamily="18" charset="0"/>
              </a:rPr>
              <a:t> and a tremor relief or improvement comes weeks after the procedure.</a:t>
            </a:r>
          </a:p>
          <a:p>
            <a:endParaRPr lang="en-IN" sz="24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78098"/>
          </a:xfrm>
        </p:spPr>
        <p:txBody>
          <a:bodyPr>
            <a:normAutofit/>
          </a:bodyPr>
          <a:lstStyle/>
          <a:p>
            <a:r>
              <a:rPr lang="en-US" sz="2800" dirty="0">
                <a:solidFill>
                  <a:schemeClr val="tx1"/>
                </a:solidFill>
                <a:effectLst/>
                <a:latin typeface="Times New Roman" pitchFamily="18" charset="0"/>
                <a:cs typeface="Times New Roman" pitchFamily="18" charset="0"/>
              </a:rPr>
              <a:t>Goals of PT Treatment</a:t>
            </a:r>
            <a:endParaRPr lang="en-IN" sz="2800" dirty="0">
              <a:solidFill>
                <a:schemeClr val="tx1"/>
              </a:solidFill>
              <a:effectLst/>
              <a:latin typeface="Times New Roman" pitchFamily="18" charset="0"/>
              <a:cs typeface="Times New Roman" pitchFamily="18" charset="0"/>
            </a:endParaRPr>
          </a:p>
        </p:txBody>
      </p:sp>
      <p:sp>
        <p:nvSpPr>
          <p:cNvPr id="2" name="Content Placeholder 1"/>
          <p:cNvSpPr>
            <a:spLocks noGrp="1"/>
          </p:cNvSpPr>
          <p:nvPr>
            <p:ph idx="1"/>
          </p:nvPr>
        </p:nvSpPr>
        <p:spPr>
          <a:xfrm>
            <a:off x="457200" y="980728"/>
            <a:ext cx="8229600" cy="5400600"/>
          </a:xfrm>
        </p:spPr>
        <p:txBody>
          <a:bodyPr>
            <a:normAutofit lnSpcReduction="10000"/>
          </a:bodyPr>
          <a:lstStyle/>
          <a:p>
            <a:r>
              <a:rPr lang="en-US" sz="2400" dirty="0">
                <a:latin typeface="Times New Roman" pitchFamily="18" charset="0"/>
                <a:cs typeface="Times New Roman" pitchFamily="18" charset="0"/>
              </a:rPr>
              <a:t>Fall prevention</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Correct deficits</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Transfers and bed mobility</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Strengthening of trunk, shoulders, hips</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Balance and coordination</a:t>
            </a:r>
          </a:p>
          <a:p>
            <a:pPr lvl="1"/>
            <a:r>
              <a:rPr lang="en-US" sz="2400" dirty="0">
                <a:latin typeface="Times New Roman" pitchFamily="18" charset="0"/>
                <a:cs typeface="Times New Roman" pitchFamily="18" charset="0"/>
              </a:rPr>
              <a:t>Swiss ball exercises</a:t>
            </a:r>
          </a:p>
          <a:p>
            <a:pPr lvl="1"/>
            <a:r>
              <a:rPr lang="en-US" sz="2400" dirty="0">
                <a:latin typeface="Times New Roman" pitchFamily="18" charset="0"/>
                <a:cs typeface="Times New Roman" pitchFamily="18" charset="0"/>
              </a:rPr>
              <a:t>Squats</a:t>
            </a:r>
          </a:p>
          <a:p>
            <a:pPr lvl="1"/>
            <a:r>
              <a:rPr lang="en-US" sz="2400" dirty="0">
                <a:latin typeface="Times New Roman" pitchFamily="18" charset="0"/>
                <a:cs typeface="Times New Roman" pitchFamily="18" charset="0"/>
              </a:rPr>
              <a:t>Reaching out beyond BOS</a:t>
            </a:r>
          </a:p>
          <a:p>
            <a:pPr lvl="1"/>
            <a:r>
              <a:rPr lang="en-US" sz="2400" dirty="0">
                <a:latin typeface="Times New Roman" pitchFamily="18" charset="0"/>
                <a:cs typeface="Times New Roman" pitchFamily="18" charset="0"/>
              </a:rPr>
              <a:t>Weight shifting – marching, kicking ball</a:t>
            </a:r>
          </a:p>
          <a:p>
            <a:pPr>
              <a:buNone/>
            </a:pPr>
            <a:endParaRPr lang="en-IN" sz="2400"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normAutofit/>
          </a:bodyPr>
          <a:lstStyle/>
          <a:p>
            <a:r>
              <a:rPr lang="en-US" sz="2400" dirty="0">
                <a:latin typeface="Times New Roman" pitchFamily="18" charset="0"/>
                <a:cs typeface="Times New Roman" pitchFamily="18" charset="0"/>
              </a:rPr>
              <a:t>PD patients with more than 1 fall in previous year are likely to fall again</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Most falls occur during transfers and freezing of gait</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Therefore, PT should focus on:</a:t>
            </a:r>
          </a:p>
          <a:p>
            <a:pPr lvl="1"/>
            <a:r>
              <a:rPr lang="en-US" sz="2400" dirty="0">
                <a:latin typeface="Times New Roman" pitchFamily="18" charset="0"/>
                <a:cs typeface="Times New Roman" pitchFamily="18" charset="0"/>
              </a:rPr>
              <a:t>Promoting active lifestyle</a:t>
            </a:r>
          </a:p>
          <a:p>
            <a:pPr lvl="1"/>
            <a:r>
              <a:rPr lang="en-US" sz="2400" dirty="0">
                <a:latin typeface="Times New Roman" pitchFamily="18" charset="0"/>
                <a:cs typeface="Times New Roman" pitchFamily="18" charset="0"/>
              </a:rPr>
              <a:t>Active exercises to improve balance, muscle power, joint mobility, and aerobic capacity</a:t>
            </a:r>
          </a:p>
          <a:p>
            <a:pPr lvl="1"/>
            <a:r>
              <a:rPr lang="en-US" sz="2400" dirty="0">
                <a:latin typeface="Times New Roman" pitchFamily="18" charset="0"/>
                <a:cs typeface="Times New Roman" pitchFamily="18" charset="0"/>
              </a:rPr>
              <a:t>Cueing strategies</a:t>
            </a:r>
          </a:p>
          <a:p>
            <a:pPr lvl="1"/>
            <a:r>
              <a:rPr lang="en-US" sz="2400" dirty="0">
                <a:latin typeface="Times New Roman" pitchFamily="18" charset="0"/>
                <a:cs typeface="Times New Roman" pitchFamily="18" charset="0"/>
              </a:rPr>
              <a:t>Postural adjustments in bed or W/C</a:t>
            </a:r>
          </a:p>
          <a:p>
            <a:pPr lvl="1"/>
            <a:r>
              <a:rPr lang="en-US" sz="2400" dirty="0">
                <a:latin typeface="Times New Roman" pitchFamily="18" charset="0"/>
                <a:cs typeface="Times New Roman" pitchFamily="18" charset="0"/>
              </a:rPr>
              <a:t>Assisted active exercises</a:t>
            </a:r>
          </a:p>
          <a:p>
            <a:pPr lvl="1"/>
            <a:r>
              <a:rPr lang="en-US" sz="2400" dirty="0">
                <a:latin typeface="Times New Roman" pitchFamily="18" charset="0"/>
                <a:cs typeface="Times New Roman" pitchFamily="18" charset="0"/>
              </a:rPr>
              <a:t>Education to prevent pressure sores and contractures</a:t>
            </a:r>
          </a:p>
          <a:p>
            <a:endParaRPr lang="en-IN"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490066"/>
          </a:xfrm>
        </p:spPr>
        <p:txBody>
          <a:bodyPr>
            <a:normAutofit fontScale="90000"/>
          </a:bodyPr>
          <a:lstStyle/>
          <a:p>
            <a:r>
              <a:rPr lang="en-US" sz="3200" dirty="0">
                <a:solidFill>
                  <a:schemeClr val="tx1"/>
                </a:solidFill>
                <a:effectLst/>
                <a:latin typeface="Times New Roman" pitchFamily="18" charset="0"/>
                <a:cs typeface="Times New Roman" pitchFamily="18" charset="0"/>
              </a:rPr>
              <a:t>Abnormal Gait Patterns with PD</a:t>
            </a:r>
            <a:endParaRPr lang="en-IN" sz="3200" dirty="0">
              <a:solidFill>
                <a:schemeClr val="tx1"/>
              </a:solidFill>
              <a:effectLst/>
              <a:latin typeface="Times New Roman" pitchFamily="18" charset="0"/>
              <a:cs typeface="Times New Roman" pitchFamily="18" charset="0"/>
            </a:endParaRPr>
          </a:p>
        </p:txBody>
      </p:sp>
      <p:sp>
        <p:nvSpPr>
          <p:cNvPr id="2" name="Content Placeholder 1"/>
          <p:cNvSpPr>
            <a:spLocks noGrp="1"/>
          </p:cNvSpPr>
          <p:nvPr>
            <p:ph idx="1"/>
          </p:nvPr>
        </p:nvSpPr>
        <p:spPr>
          <a:xfrm>
            <a:off x="457200" y="908720"/>
            <a:ext cx="8229600" cy="5098571"/>
          </a:xfrm>
        </p:spPr>
        <p:txBody>
          <a:bodyPr>
            <a:normAutofit/>
          </a:bodyPr>
          <a:lstStyle/>
          <a:p>
            <a:r>
              <a:rPr lang="en-US" sz="2400" dirty="0">
                <a:latin typeface="Times New Roman" pitchFamily="18" charset="0"/>
                <a:cs typeface="Times New Roman" pitchFamily="18" charset="0"/>
              </a:rPr>
              <a:t>Difficulty weight shifting or initiating movement</a:t>
            </a:r>
          </a:p>
          <a:p>
            <a:endParaRPr lang="en-US" sz="2400" dirty="0">
              <a:latin typeface="Times New Roman" pitchFamily="18" charset="0"/>
              <a:cs typeface="Times New Roman" pitchFamily="18" charset="0"/>
            </a:endParaRPr>
          </a:p>
          <a:p>
            <a:r>
              <a:rPr lang="en-US" sz="2400" dirty="0" err="1">
                <a:latin typeface="Times New Roman" pitchFamily="18" charset="0"/>
                <a:cs typeface="Times New Roman" pitchFamily="18" charset="0"/>
              </a:rPr>
              <a:t>Hypokinesia</a:t>
            </a:r>
            <a:r>
              <a:rPr lang="en-US" sz="2400" dirty="0">
                <a:latin typeface="Times New Roman" pitchFamily="18" charset="0"/>
                <a:cs typeface="Times New Roman" pitchFamily="18" charset="0"/>
              </a:rPr>
              <a:t>, associated with reduced walking speed and step length</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Episodes of “freezing” motor blocks</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Impaired balance and postural reactions</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upright stance with narrow BOS</a:t>
            </a:r>
          </a:p>
          <a:p>
            <a:endParaRPr lang="en-IN" sz="24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418058"/>
          </a:xfrm>
        </p:spPr>
        <p:txBody>
          <a:bodyPr>
            <a:normAutofit fontScale="90000"/>
          </a:bodyPr>
          <a:lstStyle/>
          <a:p>
            <a:r>
              <a:rPr lang="en-US" sz="2800" dirty="0">
                <a:solidFill>
                  <a:schemeClr val="tx1"/>
                </a:solidFill>
                <a:effectLst/>
                <a:latin typeface="Times New Roman" pitchFamily="18" charset="0"/>
                <a:cs typeface="Times New Roman" pitchFamily="18" charset="0"/>
              </a:rPr>
              <a:t>Introduction</a:t>
            </a:r>
            <a:endParaRPr lang="en-IN" sz="2800" dirty="0">
              <a:solidFill>
                <a:schemeClr val="tx1"/>
              </a:solidFill>
              <a:effectLst/>
              <a:latin typeface="Times New Roman" pitchFamily="18" charset="0"/>
              <a:cs typeface="Times New Roman" pitchFamily="18" charset="0"/>
            </a:endParaRPr>
          </a:p>
        </p:txBody>
      </p:sp>
      <p:sp>
        <p:nvSpPr>
          <p:cNvPr id="2" name="Content Placeholder 1"/>
          <p:cNvSpPr>
            <a:spLocks noGrp="1"/>
          </p:cNvSpPr>
          <p:nvPr>
            <p:ph idx="1"/>
          </p:nvPr>
        </p:nvSpPr>
        <p:spPr>
          <a:xfrm>
            <a:off x="457200" y="908720"/>
            <a:ext cx="8229600" cy="5098571"/>
          </a:xfrm>
        </p:spPr>
        <p:txBody>
          <a:bodyPr>
            <a:normAutofit/>
          </a:bodyPr>
          <a:lstStyle/>
          <a:p>
            <a:r>
              <a:rPr lang="en-US" sz="2400" dirty="0">
                <a:latin typeface="Times New Roman" pitchFamily="18" charset="0"/>
                <a:cs typeface="Times New Roman" pitchFamily="18" charset="0"/>
              </a:rPr>
              <a:t>PARKINSONS DISEASE is a chronic progressive disease of nervous system characterized by cardinal features of rigidity, </a:t>
            </a:r>
            <a:r>
              <a:rPr lang="en-US" sz="2400" dirty="0" err="1">
                <a:latin typeface="Times New Roman" pitchFamily="18" charset="0"/>
                <a:cs typeface="Times New Roman" pitchFamily="18" charset="0"/>
              </a:rPr>
              <a:t>bradykinesia</a:t>
            </a:r>
            <a:r>
              <a:rPr lang="en-US" sz="2400" dirty="0">
                <a:latin typeface="Times New Roman" pitchFamily="18" charset="0"/>
                <a:cs typeface="Times New Roman" pitchFamily="18" charset="0"/>
              </a:rPr>
              <a:t>, tremors and postural instability.</a:t>
            </a:r>
          </a:p>
          <a:p>
            <a:pPr>
              <a:buNone/>
            </a:pP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In addition the disease may cause a variety of other symptoms including movement and gait disturbances, sensory changes, speech, voice and swallowing disorders, cognitive and behavioral changes, ANS dysfunction, GI changes and cardiopulmonary changes.</a:t>
            </a:r>
            <a:endParaRPr lang="en-IN" sz="2400"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solidFill>
                  <a:schemeClr val="tx1"/>
                </a:solidFill>
                <a:effectLst/>
                <a:latin typeface="Times New Roman" pitchFamily="18" charset="0"/>
                <a:cs typeface="Times New Roman" pitchFamily="18" charset="0"/>
              </a:rPr>
              <a:t>Cueing Strategies</a:t>
            </a:r>
            <a:endParaRPr lang="en-IN" sz="2800" dirty="0">
              <a:solidFill>
                <a:schemeClr val="tx1"/>
              </a:solidFill>
              <a:effectLst/>
              <a:latin typeface="Times New Roman" pitchFamily="18" charset="0"/>
              <a:cs typeface="Times New Roman" pitchFamily="18" charset="0"/>
            </a:endParaRPr>
          </a:p>
        </p:txBody>
      </p:sp>
      <p:sp>
        <p:nvSpPr>
          <p:cNvPr id="2" name="Content Placeholder 1"/>
          <p:cNvSpPr>
            <a:spLocks noGrp="1"/>
          </p:cNvSpPr>
          <p:nvPr>
            <p:ph idx="1"/>
          </p:nvPr>
        </p:nvSpPr>
        <p:spPr/>
        <p:txBody>
          <a:bodyPr/>
          <a:lstStyle/>
          <a:p>
            <a:r>
              <a:rPr lang="en-US" sz="2400" dirty="0">
                <a:latin typeface="Times New Roman" pitchFamily="18" charset="0"/>
                <a:cs typeface="Times New Roman" pitchFamily="18" charset="0"/>
              </a:rPr>
              <a:t>Used during gait training</a:t>
            </a:r>
          </a:p>
          <a:p>
            <a:pPr lvl="1"/>
            <a:endParaRPr lang="en-US" sz="2400" dirty="0">
              <a:latin typeface="Times New Roman" pitchFamily="18" charset="0"/>
              <a:cs typeface="Times New Roman" pitchFamily="18" charset="0"/>
            </a:endParaRPr>
          </a:p>
          <a:p>
            <a:pPr lvl="1"/>
            <a:r>
              <a:rPr lang="en-US" sz="2400" dirty="0">
                <a:latin typeface="Times New Roman" pitchFamily="18" charset="0"/>
                <a:cs typeface="Times New Roman" pitchFamily="18" charset="0"/>
              </a:rPr>
              <a:t>Auditory cues – rhythmic music, metronome, counting</a:t>
            </a:r>
          </a:p>
          <a:p>
            <a:pPr lvl="1"/>
            <a:endParaRPr lang="en-US" sz="2400" dirty="0">
              <a:latin typeface="Times New Roman" pitchFamily="18" charset="0"/>
              <a:cs typeface="Times New Roman" pitchFamily="18" charset="0"/>
            </a:endParaRPr>
          </a:p>
          <a:p>
            <a:pPr lvl="1"/>
            <a:r>
              <a:rPr lang="en-US" sz="2400" dirty="0">
                <a:latin typeface="Times New Roman" pitchFamily="18" charset="0"/>
                <a:cs typeface="Times New Roman" pitchFamily="18" charset="0"/>
              </a:rPr>
              <a:t>Visual cues – stepping over stripes on floor, focus on an object, colors</a:t>
            </a:r>
          </a:p>
          <a:p>
            <a:pPr lvl="1"/>
            <a:endParaRPr lang="en-US" sz="2400" dirty="0">
              <a:latin typeface="Times New Roman" pitchFamily="18" charset="0"/>
              <a:cs typeface="Times New Roman" pitchFamily="18" charset="0"/>
            </a:endParaRPr>
          </a:p>
          <a:p>
            <a:pPr lvl="1"/>
            <a:r>
              <a:rPr lang="en-US" sz="2400" dirty="0">
                <a:latin typeface="Times New Roman" pitchFamily="18" charset="0"/>
                <a:cs typeface="Times New Roman" pitchFamily="18" charset="0"/>
              </a:rPr>
              <a:t>Tactile cues – tapping on hip, leg, etc.</a:t>
            </a:r>
          </a:p>
          <a:p>
            <a:pPr lvl="1"/>
            <a:endParaRPr lang="en-US" sz="2400" dirty="0">
              <a:latin typeface="Times New Roman" pitchFamily="18" charset="0"/>
              <a:cs typeface="Times New Roman" pitchFamily="18" charset="0"/>
            </a:endParaRPr>
          </a:p>
          <a:p>
            <a:pPr lvl="1"/>
            <a:r>
              <a:rPr lang="en-US" sz="2400" dirty="0">
                <a:latin typeface="Times New Roman" pitchFamily="18" charset="0"/>
                <a:cs typeface="Times New Roman" pitchFamily="18" charset="0"/>
              </a:rPr>
              <a:t>Cognitive cues – mental image of appropriate step length</a:t>
            </a:r>
          </a:p>
          <a:p>
            <a:endParaRPr lang="en-IN"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solidFill>
                  <a:schemeClr val="tx1"/>
                </a:solidFill>
                <a:effectLst/>
                <a:latin typeface="Times New Roman" pitchFamily="18" charset="0"/>
                <a:cs typeface="Times New Roman" pitchFamily="18" charset="0"/>
              </a:rPr>
              <a:t>Exercises</a:t>
            </a:r>
            <a:endParaRPr lang="en-IN" sz="3200" dirty="0">
              <a:solidFill>
                <a:schemeClr val="tx1"/>
              </a:solidFill>
              <a:effectLst/>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r>
              <a:rPr lang="en-US" sz="2400" dirty="0">
                <a:latin typeface="Times New Roman" pitchFamily="18" charset="0"/>
                <a:cs typeface="Times New Roman" pitchFamily="18" charset="0"/>
              </a:rPr>
              <a:t>Focus on ROM, gait, balance, </a:t>
            </a:r>
            <a:r>
              <a:rPr lang="en-US" sz="2400" dirty="0" err="1">
                <a:latin typeface="Times New Roman" pitchFamily="18" charset="0"/>
                <a:cs typeface="Times New Roman" pitchFamily="18" charset="0"/>
              </a:rPr>
              <a:t>antirigidity</a:t>
            </a:r>
            <a:r>
              <a:rPr lang="en-US" sz="2400" dirty="0">
                <a:latin typeface="Times New Roman" pitchFamily="18" charset="0"/>
                <a:cs typeface="Times New Roman" pitchFamily="18" charset="0"/>
              </a:rPr>
              <a:t>, ADLs</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Leg strength – use equipment, resistive bands</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Balance/sway – foam pads, wobble boards, </a:t>
            </a:r>
            <a:r>
              <a:rPr lang="en-US" sz="2400" dirty="0" err="1">
                <a:latin typeface="Times New Roman" pitchFamily="18" charset="0"/>
                <a:cs typeface="Times New Roman" pitchFamily="18" charset="0"/>
              </a:rPr>
              <a:t>swiss</a:t>
            </a:r>
            <a:r>
              <a:rPr lang="en-US" sz="2400" dirty="0">
                <a:latin typeface="Times New Roman" pitchFamily="18" charset="0"/>
                <a:cs typeface="Times New Roman" pitchFamily="18" charset="0"/>
              </a:rPr>
              <a:t> ball</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Strengthen trunk muscles for respiration and posture</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Weight shifting</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Exercises for transfers</a:t>
            </a:r>
          </a:p>
          <a:p>
            <a:endParaRPr lang="en-IN" sz="2400"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effectLst/>
                <a:latin typeface="Times New Roman" pitchFamily="18" charset="0"/>
                <a:cs typeface="Times New Roman" pitchFamily="18" charset="0"/>
              </a:rPr>
              <a:t>Exercises</a:t>
            </a:r>
            <a:endParaRPr lang="en-IN" sz="3200" dirty="0">
              <a:effectLst/>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fontScale="92500" lnSpcReduction="20000"/>
          </a:bodyPr>
          <a:lstStyle/>
          <a:p>
            <a:pPr>
              <a:lnSpc>
                <a:spcPct val="80000"/>
              </a:lnSpc>
            </a:pPr>
            <a:r>
              <a:rPr lang="en-US" sz="2400" dirty="0">
                <a:latin typeface="Times New Roman" pitchFamily="18" charset="0"/>
                <a:cs typeface="Times New Roman" pitchFamily="18" charset="0"/>
              </a:rPr>
              <a:t>Stretching exercises are essential</a:t>
            </a:r>
          </a:p>
          <a:p>
            <a:pPr lvl="1">
              <a:lnSpc>
                <a:spcPct val="80000"/>
              </a:lnSpc>
            </a:pPr>
            <a:r>
              <a:rPr lang="en-US" sz="2400" dirty="0">
                <a:latin typeface="Times New Roman" pitchFamily="18" charset="0"/>
                <a:cs typeface="Times New Roman" pitchFamily="18" charset="0"/>
              </a:rPr>
              <a:t>Posterior direction: reaching backwards, walking backwards</a:t>
            </a:r>
          </a:p>
          <a:p>
            <a:pPr lvl="1">
              <a:lnSpc>
                <a:spcPct val="80000"/>
              </a:lnSpc>
            </a:pPr>
            <a:r>
              <a:rPr lang="en-US" sz="2400" dirty="0">
                <a:latin typeface="Times New Roman" pitchFamily="18" charset="0"/>
                <a:cs typeface="Times New Roman" pitchFamily="18" charset="0"/>
              </a:rPr>
              <a:t>Extension exercises</a:t>
            </a:r>
          </a:p>
          <a:p>
            <a:pPr lvl="1">
              <a:lnSpc>
                <a:spcPct val="80000"/>
              </a:lnSpc>
            </a:pPr>
            <a:r>
              <a:rPr lang="en-US" sz="2400" dirty="0">
                <a:latin typeface="Times New Roman" pitchFamily="18" charset="0"/>
                <a:cs typeface="Times New Roman" pitchFamily="18" charset="0"/>
              </a:rPr>
              <a:t>Throwing/kicking a ball</a:t>
            </a:r>
          </a:p>
          <a:p>
            <a:pPr lvl="1">
              <a:lnSpc>
                <a:spcPct val="80000"/>
              </a:lnSpc>
            </a:pPr>
            <a:r>
              <a:rPr lang="en-US" sz="2400" dirty="0">
                <a:latin typeface="Times New Roman" pitchFamily="18" charset="0"/>
                <a:cs typeface="Times New Roman" pitchFamily="18" charset="0"/>
              </a:rPr>
              <a:t>Push-ups</a:t>
            </a:r>
          </a:p>
          <a:p>
            <a:pPr>
              <a:lnSpc>
                <a:spcPct val="80000"/>
              </a:lnSpc>
            </a:pPr>
            <a:endParaRPr lang="en-US" sz="2400" dirty="0">
              <a:latin typeface="Times New Roman" pitchFamily="18" charset="0"/>
              <a:cs typeface="Times New Roman" pitchFamily="18" charset="0"/>
            </a:endParaRPr>
          </a:p>
          <a:p>
            <a:pPr>
              <a:lnSpc>
                <a:spcPct val="80000"/>
              </a:lnSpc>
            </a:pPr>
            <a:r>
              <a:rPr lang="en-US" sz="2400" dirty="0">
                <a:latin typeface="Times New Roman" pitchFamily="18" charset="0"/>
                <a:cs typeface="Times New Roman" pitchFamily="18" charset="0"/>
              </a:rPr>
              <a:t>PROM</a:t>
            </a:r>
          </a:p>
          <a:p>
            <a:pPr>
              <a:lnSpc>
                <a:spcPct val="80000"/>
              </a:lnSpc>
            </a:pPr>
            <a:endParaRPr lang="en-US" sz="2400" dirty="0">
              <a:latin typeface="Times New Roman" pitchFamily="18" charset="0"/>
              <a:cs typeface="Times New Roman" pitchFamily="18" charset="0"/>
            </a:endParaRPr>
          </a:p>
          <a:p>
            <a:pPr>
              <a:lnSpc>
                <a:spcPct val="80000"/>
              </a:lnSpc>
            </a:pPr>
            <a:r>
              <a:rPr lang="en-US" sz="2400" dirty="0">
                <a:latin typeface="Times New Roman" pitchFamily="18" charset="0"/>
                <a:cs typeface="Times New Roman" pitchFamily="18" charset="0"/>
              </a:rPr>
              <a:t>PNF</a:t>
            </a:r>
          </a:p>
          <a:p>
            <a:pPr>
              <a:lnSpc>
                <a:spcPct val="80000"/>
              </a:lnSpc>
            </a:pPr>
            <a:endParaRPr lang="en-US" sz="2400" dirty="0">
              <a:latin typeface="Times New Roman" pitchFamily="18" charset="0"/>
              <a:cs typeface="Times New Roman" pitchFamily="18" charset="0"/>
            </a:endParaRPr>
          </a:p>
          <a:p>
            <a:pPr>
              <a:lnSpc>
                <a:spcPct val="80000"/>
              </a:lnSpc>
            </a:pPr>
            <a:r>
              <a:rPr lang="en-US" sz="2400" dirty="0">
                <a:latin typeface="Times New Roman" pitchFamily="18" charset="0"/>
                <a:cs typeface="Times New Roman" pitchFamily="18" charset="0"/>
              </a:rPr>
              <a:t>Respiration exercises</a:t>
            </a:r>
          </a:p>
          <a:p>
            <a:pPr>
              <a:lnSpc>
                <a:spcPct val="80000"/>
              </a:lnSpc>
            </a:pPr>
            <a:endParaRPr lang="en-US" sz="2400" dirty="0">
              <a:latin typeface="Times New Roman" pitchFamily="18" charset="0"/>
              <a:cs typeface="Times New Roman" pitchFamily="18" charset="0"/>
            </a:endParaRPr>
          </a:p>
          <a:p>
            <a:pPr>
              <a:lnSpc>
                <a:spcPct val="80000"/>
              </a:lnSpc>
            </a:pPr>
            <a:r>
              <a:rPr lang="en-US" sz="2400" dirty="0">
                <a:latin typeface="Times New Roman" pitchFamily="18" charset="0"/>
                <a:cs typeface="Times New Roman" pitchFamily="18" charset="0"/>
              </a:rPr>
              <a:t>Relaxation exercises – Yoga, Tai Chi</a:t>
            </a:r>
          </a:p>
          <a:p>
            <a:pPr>
              <a:lnSpc>
                <a:spcPct val="80000"/>
              </a:lnSpc>
            </a:pPr>
            <a:endParaRPr lang="en-US" sz="2400" dirty="0">
              <a:latin typeface="Times New Roman" pitchFamily="18" charset="0"/>
              <a:cs typeface="Times New Roman" pitchFamily="18" charset="0"/>
            </a:endParaRPr>
          </a:p>
          <a:p>
            <a:pPr>
              <a:lnSpc>
                <a:spcPct val="80000"/>
              </a:lnSpc>
            </a:pPr>
            <a:r>
              <a:rPr lang="en-US" sz="2400" dirty="0">
                <a:latin typeface="Times New Roman" pitchFamily="18" charset="0"/>
                <a:cs typeface="Times New Roman" pitchFamily="18" charset="0"/>
              </a:rPr>
              <a:t>Karate exercises – shown to ↓ tremors and ↑ dexterity and coordination</a:t>
            </a:r>
          </a:p>
          <a:p>
            <a:pPr lvl="1">
              <a:lnSpc>
                <a:spcPct val="80000"/>
              </a:lnSpc>
            </a:pPr>
            <a:r>
              <a:rPr lang="en-US" sz="2400" dirty="0">
                <a:latin typeface="Times New Roman" pitchFamily="18" charset="0"/>
                <a:cs typeface="Times New Roman" pitchFamily="18" charset="0"/>
              </a:rPr>
              <a:t>Energy Conservation</a:t>
            </a:r>
          </a:p>
          <a:p>
            <a:endParaRPr lang="en-IN" sz="2400"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34082"/>
          </a:xfrm>
        </p:spPr>
        <p:txBody>
          <a:bodyPr>
            <a:normAutofit/>
          </a:bodyPr>
          <a:lstStyle/>
          <a:p>
            <a:r>
              <a:rPr lang="en-US" sz="2800" dirty="0">
                <a:solidFill>
                  <a:schemeClr val="tx1"/>
                </a:solidFill>
                <a:effectLst/>
                <a:latin typeface="Times New Roman" pitchFamily="18" charset="0"/>
                <a:cs typeface="Times New Roman" pitchFamily="18" charset="0"/>
              </a:rPr>
              <a:t>Tai Chi</a:t>
            </a:r>
            <a:endParaRPr lang="en-IN" sz="2800" dirty="0">
              <a:solidFill>
                <a:schemeClr val="tx1"/>
              </a:solidFill>
              <a:effectLst/>
              <a:latin typeface="Times New Roman" pitchFamily="18" charset="0"/>
              <a:cs typeface="Times New Roman" pitchFamily="18" charset="0"/>
            </a:endParaRPr>
          </a:p>
        </p:txBody>
      </p:sp>
      <p:sp>
        <p:nvSpPr>
          <p:cNvPr id="2" name="Content Placeholder 1"/>
          <p:cNvSpPr>
            <a:spLocks noGrp="1"/>
          </p:cNvSpPr>
          <p:nvPr>
            <p:ph idx="1"/>
          </p:nvPr>
        </p:nvSpPr>
        <p:spPr>
          <a:xfrm>
            <a:off x="457200" y="1052736"/>
            <a:ext cx="8229600" cy="4954555"/>
          </a:xfrm>
        </p:spPr>
        <p:txBody>
          <a:bodyPr>
            <a:normAutofit/>
          </a:bodyPr>
          <a:lstStyle/>
          <a:p>
            <a:r>
              <a:rPr lang="en-US" sz="2400" dirty="0">
                <a:latin typeface="Times New Roman" pitchFamily="18" charset="0"/>
                <a:cs typeface="Times New Roman" pitchFamily="18" charset="0"/>
              </a:rPr>
              <a:t>The slow, rhythmic pace of functionally based exercises,  helps in internal organ stimulation, flexibility maintenance, balance training effects are general health benefits of Tai Chi</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Relevant to PD management: fall prevention, tremor reduction, and motor control</a:t>
            </a:r>
          </a:p>
          <a:p>
            <a:endParaRPr lang="en-IN" sz="2400"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sers\user\Downloads\tai chi movements.gif"/>
          <p:cNvPicPr>
            <a:picLocks noGrp="1" noChangeAspect="1" noChangeArrowheads="1"/>
          </p:cNvPicPr>
          <p:nvPr>
            <p:ph idx="1"/>
          </p:nvPr>
        </p:nvPicPr>
        <p:blipFill>
          <a:blip r:embed="rId2" cstate="print"/>
          <a:srcRect/>
          <a:stretch>
            <a:fillRect/>
          </a:stretch>
        </p:blipFill>
        <p:spPr bwMode="auto">
          <a:xfrm>
            <a:off x="395536" y="260648"/>
            <a:ext cx="8352928" cy="6264696"/>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solidFill>
                  <a:schemeClr val="tx1"/>
                </a:solidFill>
                <a:effectLst/>
                <a:latin typeface="Times New Roman" pitchFamily="18" charset="0"/>
                <a:cs typeface="Times New Roman" pitchFamily="18" charset="0"/>
              </a:rPr>
              <a:t>Balance Training &amp; High-Intensity Resistance Training</a:t>
            </a:r>
            <a:endParaRPr lang="en-IN" sz="2800" dirty="0">
              <a:solidFill>
                <a:schemeClr val="tx1"/>
              </a:solidFill>
              <a:effectLst/>
              <a:latin typeface="Times New Roman" pitchFamily="18" charset="0"/>
              <a:cs typeface="Times New Roman" pitchFamily="18" charset="0"/>
            </a:endParaRPr>
          </a:p>
        </p:txBody>
      </p:sp>
      <p:sp>
        <p:nvSpPr>
          <p:cNvPr id="2" name="Content Placeholder 1"/>
          <p:cNvSpPr>
            <a:spLocks noGrp="1"/>
          </p:cNvSpPr>
          <p:nvPr>
            <p:ph idx="1"/>
          </p:nvPr>
        </p:nvSpPr>
        <p:spPr>
          <a:xfrm>
            <a:off x="457200" y="1481328"/>
            <a:ext cx="8229600" cy="4972008"/>
          </a:xfrm>
        </p:spPr>
        <p:txBody>
          <a:bodyPr>
            <a:normAutofit/>
          </a:bodyPr>
          <a:lstStyle/>
          <a:p>
            <a:pPr>
              <a:lnSpc>
                <a:spcPct val="90000"/>
              </a:lnSpc>
            </a:pPr>
            <a:r>
              <a:rPr lang="en-US" sz="2400" dirty="0">
                <a:latin typeface="Times New Roman" pitchFamily="18" charset="0"/>
                <a:cs typeface="Times New Roman" pitchFamily="18" charset="0"/>
              </a:rPr>
              <a:t>PD patients have </a:t>
            </a:r>
            <a:r>
              <a:rPr lang="en-US" sz="2400" dirty="0" err="1">
                <a:latin typeface="Times New Roman" pitchFamily="18" charset="0"/>
                <a:cs typeface="Times New Roman" pitchFamily="18" charset="0"/>
              </a:rPr>
              <a:t>dyssynchrony</a:t>
            </a:r>
            <a:r>
              <a:rPr lang="en-US" sz="2400" dirty="0">
                <a:latin typeface="Times New Roman" pitchFamily="18" charset="0"/>
                <a:cs typeface="Times New Roman" pitchFamily="18" charset="0"/>
              </a:rPr>
              <a:t> of leg muscles during movement initiation</a:t>
            </a:r>
          </a:p>
          <a:p>
            <a:pPr lvl="1">
              <a:lnSpc>
                <a:spcPct val="90000"/>
              </a:lnSpc>
            </a:pPr>
            <a:r>
              <a:rPr lang="en-US" sz="2400" dirty="0">
                <a:latin typeface="Times New Roman" pitchFamily="18" charset="0"/>
                <a:cs typeface="Times New Roman" pitchFamily="18" charset="0"/>
              </a:rPr>
              <a:t>Reduced peak torque production in knee extension, flexion, and ankle dorsiflexion</a:t>
            </a:r>
          </a:p>
          <a:p>
            <a:pPr>
              <a:lnSpc>
                <a:spcPct val="90000"/>
              </a:lnSpc>
            </a:pPr>
            <a:endParaRPr lang="en-US" sz="2400" dirty="0">
              <a:latin typeface="Times New Roman" pitchFamily="18" charset="0"/>
              <a:cs typeface="Times New Roman" pitchFamily="18" charset="0"/>
            </a:endParaRPr>
          </a:p>
          <a:p>
            <a:pPr>
              <a:lnSpc>
                <a:spcPct val="90000"/>
              </a:lnSpc>
            </a:pPr>
            <a:r>
              <a:rPr lang="en-US" sz="2400" dirty="0">
                <a:latin typeface="Times New Roman" pitchFamily="18" charset="0"/>
                <a:cs typeface="Times New Roman" pitchFamily="18" charset="0"/>
              </a:rPr>
              <a:t>LE weakness impairs postural responses to challenged balance</a:t>
            </a:r>
          </a:p>
          <a:p>
            <a:pPr>
              <a:lnSpc>
                <a:spcPct val="90000"/>
              </a:lnSpc>
            </a:pPr>
            <a:endParaRPr lang="en-US" sz="2400" dirty="0">
              <a:latin typeface="Times New Roman" pitchFamily="18" charset="0"/>
              <a:cs typeface="Times New Roman" pitchFamily="18" charset="0"/>
            </a:endParaRPr>
          </a:p>
          <a:p>
            <a:pPr>
              <a:lnSpc>
                <a:spcPct val="90000"/>
              </a:lnSpc>
            </a:pPr>
            <a:r>
              <a:rPr lang="en-US" sz="2400" dirty="0">
                <a:latin typeface="Times New Roman" pitchFamily="18" charset="0"/>
                <a:cs typeface="Times New Roman" pitchFamily="18" charset="0"/>
              </a:rPr>
              <a:t>High intensity resistance training of knee extensors, flexors, ankle </a:t>
            </a:r>
            <a:r>
              <a:rPr lang="en-US" sz="2400" dirty="0" err="1">
                <a:latin typeface="Times New Roman" pitchFamily="18" charset="0"/>
                <a:cs typeface="Times New Roman" pitchFamily="18" charset="0"/>
              </a:rPr>
              <a:t>plantarflexors</a:t>
            </a:r>
            <a:endParaRPr lang="en-US" sz="2400" dirty="0">
              <a:latin typeface="Times New Roman" pitchFamily="18" charset="0"/>
              <a:cs typeface="Times New Roman" pitchFamily="18" charset="0"/>
            </a:endParaRPr>
          </a:p>
          <a:p>
            <a:pPr>
              <a:lnSpc>
                <a:spcPct val="90000"/>
              </a:lnSpc>
            </a:pPr>
            <a:endParaRPr lang="en-US" sz="2400" dirty="0">
              <a:latin typeface="Times New Roman" pitchFamily="18" charset="0"/>
              <a:cs typeface="Times New Roman" pitchFamily="18" charset="0"/>
            </a:endParaRPr>
          </a:p>
          <a:p>
            <a:pPr>
              <a:lnSpc>
                <a:spcPct val="90000"/>
              </a:lnSpc>
            </a:pPr>
            <a:r>
              <a:rPr lang="en-US" sz="2400" dirty="0">
                <a:latin typeface="Times New Roman" pitchFamily="18" charset="0"/>
                <a:cs typeface="Times New Roman" pitchFamily="18" charset="0"/>
              </a:rPr>
              <a:t>Cycle </a:t>
            </a:r>
            <a:r>
              <a:rPr lang="en-US" sz="2400" dirty="0" err="1">
                <a:latin typeface="Times New Roman" pitchFamily="18" charset="0"/>
                <a:cs typeface="Times New Roman" pitchFamily="18" charset="0"/>
              </a:rPr>
              <a:t>ergometer</a:t>
            </a:r>
            <a:endParaRPr lang="en-US" sz="2400" dirty="0">
              <a:latin typeface="Times New Roman" pitchFamily="18" charset="0"/>
              <a:cs typeface="Times New Roman" pitchFamily="18" charset="0"/>
            </a:endParaRPr>
          </a:p>
          <a:p>
            <a:endParaRPr lang="en-IN" sz="2400"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solidFill>
                  <a:schemeClr val="tx1"/>
                </a:solidFill>
                <a:effectLst/>
                <a:latin typeface="Times New Roman" pitchFamily="18" charset="0"/>
                <a:cs typeface="Times New Roman" pitchFamily="18" charset="0"/>
              </a:rPr>
              <a:t>Treadmill Training</a:t>
            </a:r>
            <a:endParaRPr lang="en-IN" sz="2800" dirty="0">
              <a:solidFill>
                <a:schemeClr val="tx1"/>
              </a:solidFill>
              <a:effectLst/>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r>
              <a:rPr lang="en-US" sz="2400" dirty="0">
                <a:latin typeface="Times New Roman" pitchFamily="18" charset="0"/>
                <a:cs typeface="Times New Roman" pitchFamily="18" charset="0"/>
              </a:rPr>
              <a:t>Many studies conducted and treadmill training shown to be effective in gait training</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At initial sessions, all patients could walk without freezing phenomenon at higher treadmill speeds</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Improvement in gait speed and number of steps</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Effects lasted for less period of time</a:t>
            </a:r>
          </a:p>
          <a:p>
            <a:endParaRPr lang="en-IN" sz="2400"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490066"/>
          </a:xfrm>
        </p:spPr>
        <p:txBody>
          <a:bodyPr>
            <a:normAutofit fontScale="90000"/>
          </a:bodyPr>
          <a:lstStyle/>
          <a:p>
            <a:r>
              <a:rPr lang="en-US" sz="2800" dirty="0">
                <a:solidFill>
                  <a:schemeClr val="tx1"/>
                </a:solidFill>
                <a:effectLst/>
                <a:latin typeface="Times New Roman" pitchFamily="18" charset="0"/>
                <a:cs typeface="Times New Roman" pitchFamily="18" charset="0"/>
              </a:rPr>
              <a:t>Treadmill Training</a:t>
            </a:r>
            <a:endParaRPr lang="en-IN" sz="2800" dirty="0">
              <a:solidFill>
                <a:schemeClr val="tx1"/>
              </a:solidFill>
              <a:effectLst/>
              <a:latin typeface="Times New Roman" pitchFamily="18" charset="0"/>
              <a:cs typeface="Times New Roman" pitchFamily="18" charset="0"/>
            </a:endParaRPr>
          </a:p>
        </p:txBody>
      </p:sp>
      <p:sp>
        <p:nvSpPr>
          <p:cNvPr id="2" name="Content Placeholder 1"/>
          <p:cNvSpPr>
            <a:spLocks noGrp="1"/>
          </p:cNvSpPr>
          <p:nvPr>
            <p:ph idx="1"/>
          </p:nvPr>
        </p:nvSpPr>
        <p:spPr>
          <a:xfrm>
            <a:off x="457200" y="692696"/>
            <a:ext cx="8229600" cy="5314595"/>
          </a:xfrm>
        </p:spPr>
        <p:txBody>
          <a:bodyPr>
            <a:normAutofit lnSpcReduction="10000"/>
          </a:bodyPr>
          <a:lstStyle/>
          <a:p>
            <a:pPr>
              <a:lnSpc>
                <a:spcPct val="90000"/>
              </a:lnSpc>
            </a:pPr>
            <a:endParaRPr lang="en-US" sz="2400" dirty="0">
              <a:latin typeface="Times New Roman" pitchFamily="18" charset="0"/>
              <a:cs typeface="Times New Roman" pitchFamily="18" charset="0"/>
            </a:endParaRPr>
          </a:p>
          <a:p>
            <a:pPr>
              <a:lnSpc>
                <a:spcPct val="90000"/>
              </a:lnSpc>
            </a:pPr>
            <a:r>
              <a:rPr lang="en-US" sz="2400" dirty="0">
                <a:latin typeface="Times New Roman" pitchFamily="18" charset="0"/>
                <a:cs typeface="Times New Roman" pitchFamily="18" charset="0"/>
              </a:rPr>
              <a:t>Possible that body-weight supported (overhead suspension harness) treadmill training induces implicit motor learning by enhancing alternative brain networks</a:t>
            </a:r>
          </a:p>
          <a:p>
            <a:pPr>
              <a:lnSpc>
                <a:spcPct val="90000"/>
              </a:lnSpc>
            </a:pPr>
            <a:endParaRPr lang="en-US" sz="2400" dirty="0">
              <a:latin typeface="Times New Roman" pitchFamily="18" charset="0"/>
              <a:cs typeface="Times New Roman" pitchFamily="18" charset="0"/>
            </a:endParaRPr>
          </a:p>
          <a:p>
            <a:pPr>
              <a:lnSpc>
                <a:spcPct val="90000"/>
              </a:lnSpc>
            </a:pPr>
            <a:r>
              <a:rPr lang="en-US" sz="2400" dirty="0">
                <a:latin typeface="Times New Roman" pitchFamily="18" charset="0"/>
                <a:cs typeface="Times New Roman" pitchFamily="18" charset="0"/>
              </a:rPr>
              <a:t>Has potential to enhance gait </a:t>
            </a:r>
            <a:r>
              <a:rPr lang="en-US" sz="2400" dirty="0" err="1">
                <a:latin typeface="Times New Roman" pitchFamily="18" charset="0"/>
                <a:cs typeface="Times New Roman" pitchFamily="18" charset="0"/>
              </a:rPr>
              <a:t>rhythmicity</a:t>
            </a:r>
            <a:endParaRPr lang="en-US" sz="2400" dirty="0">
              <a:latin typeface="Times New Roman" pitchFamily="18" charset="0"/>
              <a:cs typeface="Times New Roman" pitchFamily="18" charset="0"/>
            </a:endParaRPr>
          </a:p>
          <a:p>
            <a:pPr>
              <a:lnSpc>
                <a:spcPct val="90000"/>
              </a:lnSpc>
            </a:pPr>
            <a:endParaRPr lang="en-US" sz="2400" dirty="0">
              <a:latin typeface="Times New Roman" pitchFamily="18" charset="0"/>
              <a:cs typeface="Times New Roman" pitchFamily="18" charset="0"/>
            </a:endParaRPr>
          </a:p>
          <a:p>
            <a:pPr>
              <a:lnSpc>
                <a:spcPct val="90000"/>
              </a:lnSpc>
            </a:pPr>
            <a:r>
              <a:rPr lang="en-US" sz="2400" dirty="0">
                <a:latin typeface="Times New Roman" pitchFamily="18" charset="0"/>
                <a:cs typeface="Times New Roman" pitchFamily="18" charset="0"/>
              </a:rPr>
              <a:t>Progressive and intensive treadmill training can minimize impairments in gait, reduce fall risk and ↑ quality of life</a:t>
            </a:r>
          </a:p>
          <a:p>
            <a:pPr>
              <a:lnSpc>
                <a:spcPct val="90000"/>
              </a:lnSpc>
            </a:pPr>
            <a:endParaRPr lang="en-US" sz="2400" dirty="0">
              <a:latin typeface="Times New Roman" pitchFamily="18" charset="0"/>
              <a:cs typeface="Times New Roman" pitchFamily="18" charset="0"/>
            </a:endParaRPr>
          </a:p>
          <a:p>
            <a:pPr>
              <a:lnSpc>
                <a:spcPct val="90000"/>
              </a:lnSpc>
            </a:pPr>
            <a:r>
              <a:rPr lang="en-US" sz="2400" dirty="0">
                <a:latin typeface="Times New Roman" pitchFamily="18" charset="0"/>
                <a:cs typeface="Times New Roman" pitchFamily="18" charset="0"/>
              </a:rPr>
              <a:t>Positive Aspects of treadmill training:</a:t>
            </a:r>
          </a:p>
          <a:p>
            <a:pPr lvl="1">
              <a:lnSpc>
                <a:spcPct val="90000"/>
              </a:lnSpc>
            </a:pPr>
            <a:r>
              <a:rPr lang="en-US" sz="2400" dirty="0" err="1">
                <a:latin typeface="Times New Roman" pitchFamily="18" charset="0"/>
                <a:cs typeface="Times New Roman" pitchFamily="18" charset="0"/>
              </a:rPr>
              <a:t>Rhythmicity</a:t>
            </a:r>
            <a:endParaRPr lang="en-US" sz="2400" dirty="0">
              <a:latin typeface="Times New Roman" pitchFamily="18" charset="0"/>
              <a:cs typeface="Times New Roman" pitchFamily="18" charset="0"/>
            </a:endParaRPr>
          </a:p>
          <a:p>
            <a:pPr lvl="1">
              <a:lnSpc>
                <a:spcPct val="90000"/>
              </a:lnSpc>
            </a:pPr>
            <a:r>
              <a:rPr lang="en-US" sz="2400" dirty="0">
                <a:latin typeface="Times New Roman" pitchFamily="18" charset="0"/>
                <a:cs typeface="Times New Roman" pitchFamily="18" charset="0"/>
              </a:rPr>
              <a:t>Weight-support</a:t>
            </a:r>
          </a:p>
          <a:p>
            <a:pPr lvl="1">
              <a:lnSpc>
                <a:spcPct val="90000"/>
              </a:lnSpc>
            </a:pPr>
            <a:r>
              <a:rPr lang="en-US" sz="2400" dirty="0">
                <a:latin typeface="Times New Roman" pitchFamily="18" charset="0"/>
                <a:cs typeface="Times New Roman" pitchFamily="18" charset="0"/>
              </a:rPr>
              <a:t>Aerobic training</a:t>
            </a:r>
          </a:p>
          <a:p>
            <a:pPr lvl="1">
              <a:lnSpc>
                <a:spcPct val="90000"/>
              </a:lnSpc>
            </a:pPr>
            <a:r>
              <a:rPr lang="en-US" sz="2400" dirty="0">
                <a:latin typeface="Times New Roman" pitchFamily="18" charset="0"/>
                <a:cs typeface="Times New Roman" pitchFamily="18" charset="0"/>
              </a:rPr>
              <a:t>External pacemaker</a:t>
            </a:r>
          </a:p>
          <a:p>
            <a:endParaRPr lang="en-IN" sz="2400" dirty="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2" cstate="print"/>
          <a:srcRect/>
          <a:stretch>
            <a:fillRect/>
          </a:stretch>
        </p:blipFill>
        <p:spPr bwMode="auto">
          <a:xfrm>
            <a:off x="1403648" y="1772816"/>
            <a:ext cx="6192688" cy="432048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34082"/>
          </a:xfrm>
        </p:spPr>
        <p:txBody>
          <a:bodyPr>
            <a:normAutofit/>
          </a:bodyPr>
          <a:lstStyle/>
          <a:p>
            <a:r>
              <a:rPr lang="en-US" sz="2800" dirty="0">
                <a:solidFill>
                  <a:schemeClr val="tx1"/>
                </a:solidFill>
                <a:effectLst/>
                <a:latin typeface="Times New Roman" pitchFamily="18" charset="0"/>
                <a:cs typeface="Times New Roman" pitchFamily="18" charset="0"/>
              </a:rPr>
              <a:t>Stretch Reflex – </a:t>
            </a:r>
            <a:r>
              <a:rPr lang="en-US" sz="2800" dirty="0" err="1">
                <a:solidFill>
                  <a:schemeClr val="tx1"/>
                </a:solidFill>
                <a:effectLst/>
                <a:latin typeface="Times New Roman" pitchFamily="18" charset="0"/>
                <a:cs typeface="Times New Roman" pitchFamily="18" charset="0"/>
              </a:rPr>
              <a:t>Trager</a:t>
            </a:r>
            <a:r>
              <a:rPr lang="en-US" sz="2800" dirty="0">
                <a:solidFill>
                  <a:schemeClr val="tx1"/>
                </a:solidFill>
                <a:effectLst/>
                <a:latin typeface="Times New Roman" pitchFamily="18" charset="0"/>
                <a:cs typeface="Times New Roman" pitchFamily="18" charset="0"/>
              </a:rPr>
              <a:t> Method</a:t>
            </a:r>
            <a:endParaRPr lang="en-IN" sz="2800" dirty="0">
              <a:solidFill>
                <a:schemeClr val="tx1"/>
              </a:solidFill>
              <a:effectLst/>
              <a:latin typeface="Times New Roman" pitchFamily="18" charset="0"/>
              <a:cs typeface="Times New Roman" pitchFamily="18" charset="0"/>
            </a:endParaRPr>
          </a:p>
        </p:txBody>
      </p:sp>
      <p:sp>
        <p:nvSpPr>
          <p:cNvPr id="2" name="Content Placeholder 1"/>
          <p:cNvSpPr>
            <a:spLocks noGrp="1"/>
          </p:cNvSpPr>
          <p:nvPr>
            <p:ph idx="1"/>
          </p:nvPr>
        </p:nvSpPr>
        <p:spPr>
          <a:xfrm>
            <a:off x="457200" y="908720"/>
            <a:ext cx="8229600" cy="5098571"/>
          </a:xfrm>
        </p:spPr>
        <p:txBody>
          <a:bodyPr>
            <a:normAutofit/>
          </a:bodyPr>
          <a:lstStyle/>
          <a:p>
            <a:pPr>
              <a:lnSpc>
                <a:spcPct val="90000"/>
              </a:lnSpc>
            </a:pPr>
            <a:r>
              <a:rPr lang="en-US" sz="2400" dirty="0">
                <a:latin typeface="Times New Roman" pitchFamily="18" charset="0"/>
                <a:cs typeface="Times New Roman" pitchFamily="18" charset="0"/>
              </a:rPr>
              <a:t>↑ muscle rigidity hypothesized to be caused by enhanced activity of a “long latency” component of the stretch reflex</a:t>
            </a:r>
          </a:p>
          <a:p>
            <a:pPr>
              <a:lnSpc>
                <a:spcPct val="90000"/>
              </a:lnSpc>
            </a:pPr>
            <a:endParaRPr lang="en-US" sz="2400" dirty="0">
              <a:latin typeface="Times New Roman" pitchFamily="18" charset="0"/>
              <a:cs typeface="Times New Roman" pitchFamily="18" charset="0"/>
            </a:endParaRPr>
          </a:p>
          <a:p>
            <a:pPr>
              <a:lnSpc>
                <a:spcPct val="90000"/>
              </a:lnSpc>
            </a:pPr>
            <a:r>
              <a:rPr lang="en-US" sz="2400" dirty="0">
                <a:latin typeface="Times New Roman" pitchFamily="18" charset="0"/>
                <a:cs typeface="Times New Roman" pitchFamily="18" charset="0"/>
              </a:rPr>
              <a:t>Manual segmental vibration characteristic of the </a:t>
            </a:r>
            <a:r>
              <a:rPr lang="en-US" sz="2400" dirty="0" err="1">
                <a:latin typeface="Times New Roman" pitchFamily="18" charset="0"/>
                <a:cs typeface="Times New Roman" pitchFamily="18" charset="0"/>
              </a:rPr>
              <a:t>Trager</a:t>
            </a:r>
            <a:r>
              <a:rPr lang="en-US" sz="2400" dirty="0">
                <a:latin typeface="Times New Roman" pitchFamily="18" charset="0"/>
                <a:cs typeface="Times New Roman" pitchFamily="18" charset="0"/>
              </a:rPr>
              <a:t> method, consists of imparting low-frequency movements to a limb to produce a brief but </a:t>
            </a:r>
            <a:r>
              <a:rPr lang="en-US" sz="2400" dirty="0" err="1">
                <a:latin typeface="Times New Roman" pitchFamily="18" charset="0"/>
                <a:cs typeface="Times New Roman" pitchFamily="18" charset="0"/>
              </a:rPr>
              <a:t>substantal</a:t>
            </a:r>
            <a:r>
              <a:rPr lang="en-US" sz="2400" dirty="0">
                <a:latin typeface="Times New Roman" pitchFamily="18" charset="0"/>
                <a:cs typeface="Times New Roman" pitchFamily="18" charset="0"/>
              </a:rPr>
              <a:t> reduction in the H-reflex (stretch reflex)</a:t>
            </a:r>
          </a:p>
          <a:p>
            <a:pPr>
              <a:lnSpc>
                <a:spcPct val="90000"/>
              </a:lnSpc>
            </a:pPr>
            <a:endParaRPr lang="en-US" sz="2400" dirty="0">
              <a:latin typeface="Times New Roman" pitchFamily="18" charset="0"/>
              <a:cs typeface="Times New Roman" pitchFamily="18" charset="0"/>
            </a:endParaRPr>
          </a:p>
          <a:p>
            <a:pPr>
              <a:lnSpc>
                <a:spcPct val="90000"/>
              </a:lnSpc>
            </a:pPr>
            <a:r>
              <a:rPr lang="en-US" sz="2400" dirty="0">
                <a:latin typeface="Times New Roman" pitchFamily="18" charset="0"/>
                <a:cs typeface="Times New Roman" pitchFamily="18" charset="0"/>
              </a:rPr>
              <a:t>Suggests that imparting rocking motions to a body segment can alter the activity of the reflex pathways</a:t>
            </a:r>
          </a:p>
          <a:p>
            <a:endParaRPr lang="en-IN" sz="24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5602627"/>
          </a:xfrm>
        </p:spPr>
        <p:txBody>
          <a:bodyPr/>
          <a:lstStyle/>
          <a:p>
            <a:r>
              <a:rPr lang="en-US" sz="2400" dirty="0">
                <a:latin typeface="Times New Roman" pitchFamily="18" charset="0"/>
                <a:cs typeface="Times New Roman" pitchFamily="18" charset="0"/>
              </a:rPr>
              <a:t>A progressive neurodegenerative disorder characterized by the loss of </a:t>
            </a:r>
            <a:r>
              <a:rPr lang="en-US" sz="2400" dirty="0" err="1">
                <a:latin typeface="Times New Roman" pitchFamily="18" charset="0"/>
                <a:cs typeface="Times New Roman" pitchFamily="18" charset="0"/>
              </a:rPr>
              <a:t>dopaminergic</a:t>
            </a:r>
            <a:r>
              <a:rPr lang="en-US" sz="2400" dirty="0">
                <a:latin typeface="Times New Roman" pitchFamily="18" charset="0"/>
                <a:cs typeface="Times New Roman" pitchFamily="18" charset="0"/>
              </a:rPr>
              <a:t> neurons in the </a:t>
            </a:r>
            <a:r>
              <a:rPr lang="en-US" sz="2400" dirty="0" err="1">
                <a:latin typeface="Times New Roman" pitchFamily="18" charset="0"/>
                <a:cs typeface="Times New Roman" pitchFamily="18" charset="0"/>
              </a:rPr>
              <a:t>substantia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nigra</a:t>
            </a:r>
            <a:r>
              <a:rPr lang="en-US" sz="2400" dirty="0">
                <a:latin typeface="Times New Roman" pitchFamily="18" charset="0"/>
                <a:cs typeface="Times New Roman" pitchFamily="18" charset="0"/>
              </a:rPr>
              <a:t> of the brain</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Affects movement</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Although PD isn’t fatal, it is progressive and incurable</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Even with medications, symptoms vary in incidence, severity, and timing from person to person day to day</a:t>
            </a:r>
            <a:r>
              <a:rPr lang="en-US" dirty="0"/>
              <a:t> </a:t>
            </a:r>
          </a:p>
          <a:p>
            <a:pPr>
              <a:buNone/>
            </a:pPr>
            <a:endParaRPr lang="en-IN"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solidFill>
                  <a:schemeClr val="tx1"/>
                </a:solidFill>
                <a:effectLst/>
                <a:latin typeface="Times New Roman" pitchFamily="18" charset="0"/>
                <a:cs typeface="Times New Roman" pitchFamily="18" charset="0"/>
              </a:rPr>
              <a:t>Stretch Reflex</a:t>
            </a:r>
            <a:endParaRPr lang="en-IN" sz="2800" dirty="0">
              <a:solidFill>
                <a:schemeClr val="tx1"/>
              </a:solidFill>
              <a:effectLst/>
              <a:latin typeface="Times New Roman" pitchFamily="18" charset="0"/>
              <a:cs typeface="Times New Roman" pitchFamily="18" charset="0"/>
            </a:endParaRPr>
          </a:p>
        </p:txBody>
      </p:sp>
      <p:sp>
        <p:nvSpPr>
          <p:cNvPr id="2" name="Content Placeholder 1"/>
          <p:cNvSpPr>
            <a:spLocks noGrp="1"/>
          </p:cNvSpPr>
          <p:nvPr>
            <p:ph idx="1"/>
          </p:nvPr>
        </p:nvSpPr>
        <p:spPr/>
        <p:txBody>
          <a:bodyPr/>
          <a:lstStyle/>
          <a:p>
            <a:r>
              <a:rPr lang="en-US" sz="2400" dirty="0" err="1">
                <a:latin typeface="Times New Roman" pitchFamily="18" charset="0"/>
                <a:cs typeface="Times New Roman" pitchFamily="18" charset="0"/>
              </a:rPr>
              <a:t>Trager</a:t>
            </a:r>
            <a:r>
              <a:rPr lang="en-US" sz="2400" dirty="0">
                <a:latin typeface="Times New Roman" pitchFamily="18" charset="0"/>
                <a:cs typeface="Times New Roman" pitchFamily="18" charset="0"/>
              </a:rPr>
              <a:t> Approach: imparts a series of very gently painless, passive rocking motions to the limbs</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Significant reduction of evoked stretch response was observed; may induce a reduction of the muscle rigidity seen in patients with PD</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More effective in supine than sitting</a:t>
            </a:r>
          </a:p>
          <a:p>
            <a:endParaRPr lang="en-IN"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55298" name="Picture 2" descr="C:\Users\user\Downloads\Parkinsons Disease\images.jpg"/>
          <p:cNvPicPr>
            <a:picLocks noGrp="1" noChangeAspect="1" noChangeArrowheads="1"/>
          </p:cNvPicPr>
          <p:nvPr>
            <p:ph idx="1"/>
          </p:nvPr>
        </p:nvPicPr>
        <p:blipFill>
          <a:blip r:embed="rId2" cstate="print"/>
          <a:srcRect/>
          <a:stretch>
            <a:fillRect/>
          </a:stretch>
        </p:blipFill>
        <p:spPr bwMode="auto">
          <a:xfrm>
            <a:off x="1763688" y="1916832"/>
            <a:ext cx="4464496" cy="3168352"/>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Lastly</a:t>
            </a:r>
            <a:endParaRPr lang="en-IN" dirty="0"/>
          </a:p>
        </p:txBody>
      </p:sp>
      <p:sp>
        <p:nvSpPr>
          <p:cNvPr id="2" name="Content Placeholder 1"/>
          <p:cNvSpPr>
            <a:spLocks noGrp="1"/>
          </p:cNvSpPr>
          <p:nvPr>
            <p:ph idx="1"/>
          </p:nvPr>
        </p:nvSpPr>
        <p:spPr/>
        <p:txBody>
          <a:bodyPr/>
          <a:lstStyle/>
          <a:p>
            <a:r>
              <a:rPr lang="en-US" dirty="0"/>
              <a:t>Family &amp; Patient Education</a:t>
            </a:r>
          </a:p>
          <a:p>
            <a:endParaRPr lang="en-IN"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sp>
        <p:nvSpPr>
          <p:cNvPr id="2" name="Content Placeholder 1"/>
          <p:cNvSpPr>
            <a:spLocks noGrp="1"/>
          </p:cNvSpPr>
          <p:nvPr>
            <p:ph idx="1"/>
          </p:nvPr>
        </p:nvSpPr>
        <p:spPr/>
        <p:txBody>
          <a:bodyPr>
            <a:normAutofit/>
          </a:bodyPr>
          <a:lstStyle/>
          <a:p>
            <a:pPr algn="ctr">
              <a:buNone/>
            </a:pPr>
            <a:endParaRPr lang="en-US" sz="4400" dirty="0">
              <a:latin typeface="Times New Roman" pitchFamily="18" charset="0"/>
              <a:cs typeface="Times New Roman" pitchFamily="18" charset="0"/>
            </a:endParaRPr>
          </a:p>
          <a:p>
            <a:pPr algn="ctr">
              <a:buNone/>
            </a:pPr>
            <a:endParaRPr lang="en-US" sz="4400" dirty="0">
              <a:latin typeface="Times New Roman" pitchFamily="18" charset="0"/>
              <a:cs typeface="Times New Roman" pitchFamily="18" charset="0"/>
            </a:endParaRPr>
          </a:p>
          <a:p>
            <a:pPr algn="ctr">
              <a:buNone/>
            </a:pPr>
            <a:r>
              <a:rPr lang="en-US" sz="4400" dirty="0">
                <a:latin typeface="Times New Roman" pitchFamily="18" charset="0"/>
                <a:cs typeface="Times New Roman" pitchFamily="18" charset="0"/>
              </a:rPr>
              <a:t>THANK YOU</a:t>
            </a:r>
            <a:endParaRPr lang="en-IN" sz="44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46646"/>
            <a:ext cx="8229600" cy="346050"/>
          </a:xfrm>
        </p:spPr>
        <p:txBody>
          <a:bodyPr>
            <a:noAutofit/>
          </a:bodyPr>
          <a:lstStyle/>
          <a:p>
            <a:r>
              <a:rPr lang="en-US" sz="2800" dirty="0">
                <a:solidFill>
                  <a:schemeClr val="tx1"/>
                </a:solidFill>
                <a:effectLst/>
                <a:latin typeface="Times New Roman" pitchFamily="18" charset="0"/>
                <a:cs typeface="Times New Roman" pitchFamily="18" charset="0"/>
              </a:rPr>
              <a:t>Four Primary Symptoms of PD</a:t>
            </a:r>
            <a:endParaRPr lang="en-IN" sz="2800" dirty="0">
              <a:solidFill>
                <a:schemeClr val="tx1"/>
              </a:solidFill>
              <a:effectLst/>
              <a:latin typeface="Times New Roman" pitchFamily="18" charset="0"/>
              <a:cs typeface="Times New Roman" pitchFamily="18" charset="0"/>
            </a:endParaRPr>
          </a:p>
        </p:txBody>
      </p:sp>
      <p:sp>
        <p:nvSpPr>
          <p:cNvPr id="2" name="Content Placeholder 1"/>
          <p:cNvSpPr>
            <a:spLocks noGrp="1"/>
          </p:cNvSpPr>
          <p:nvPr>
            <p:ph idx="1"/>
          </p:nvPr>
        </p:nvSpPr>
        <p:spPr>
          <a:xfrm>
            <a:off x="457200" y="836712"/>
            <a:ext cx="8229600" cy="5688632"/>
          </a:xfrm>
        </p:spPr>
        <p:txBody>
          <a:bodyPr>
            <a:normAutofit fontScale="70000" lnSpcReduction="20000"/>
          </a:bodyPr>
          <a:lstStyle/>
          <a:p>
            <a:r>
              <a:rPr lang="en-US" sz="3200" dirty="0">
                <a:latin typeface="Times New Roman" pitchFamily="18" charset="0"/>
                <a:cs typeface="Times New Roman" pitchFamily="18" charset="0"/>
              </a:rPr>
              <a:t>Tremor/trembling in limbs, jaw and face (at rest)</a:t>
            </a:r>
            <a:r>
              <a:rPr lang="fi-FI" sz="3200" dirty="0">
                <a:latin typeface="Times New Roman" pitchFamily="18" charset="0"/>
                <a:cs typeface="Times New Roman" pitchFamily="18" charset="0"/>
              </a:rPr>
              <a:t> Most common first symptom, usually asymmetric and most evident in one hand with the arm at rest.</a:t>
            </a:r>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Rigidity or stiffness of the limbs and trunk, </a:t>
            </a:r>
            <a:r>
              <a:rPr lang="fi-FI" sz="3200" dirty="0">
                <a:latin typeface="Times New Roman" pitchFamily="18" charset="0"/>
                <a:cs typeface="Times New Roman" pitchFamily="18" charset="0"/>
              </a:rPr>
              <a:t>Muscle tone increased in both flexor and extensor muscles providing a constant resistance to passive movements of the joints; stooped posture, anteroflexed head, and flexed knees and elbows</a:t>
            </a:r>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p>
            <a:r>
              <a:rPr lang="en-US" sz="3200" dirty="0" err="1">
                <a:latin typeface="Times New Roman" pitchFamily="18" charset="0"/>
                <a:cs typeface="Times New Roman" pitchFamily="18" charset="0"/>
              </a:rPr>
              <a:t>Akinesia</a:t>
            </a:r>
            <a:r>
              <a:rPr lang="en-US" sz="3200" dirty="0">
                <a:latin typeface="Times New Roman" pitchFamily="18" charset="0"/>
                <a:cs typeface="Times New Roman" pitchFamily="18" charset="0"/>
              </a:rPr>
              <a:t> (lack/slowness of initiating or maintaining movement)</a:t>
            </a:r>
            <a:r>
              <a:rPr lang="fi-FI" sz="3200" dirty="0">
                <a:latin typeface="Times New Roman" pitchFamily="18" charset="0"/>
                <a:cs typeface="Times New Roman" pitchFamily="18" charset="0"/>
              </a:rPr>
              <a:t> Difficulty with daily activities such as writing, shaving, using a knife and fork, and opening buttons; decreased blinking, masked facies, slowed chewing and swallowing.</a:t>
            </a:r>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Postural instability/impaired balance and coordination </a:t>
            </a:r>
            <a:r>
              <a:rPr lang="fi-FI" sz="3200" dirty="0">
                <a:latin typeface="Times New Roman" pitchFamily="18" charset="0"/>
                <a:cs typeface="Times New Roman" pitchFamily="18" charset="0"/>
              </a:rPr>
              <a:t>due to loss of postural reflexes</a:t>
            </a:r>
            <a:r>
              <a:rPr lang="en-GB" sz="3200" dirty="0">
                <a:latin typeface="Times New Roman" pitchFamily="18" charset="0"/>
                <a:cs typeface="Times New Roman" pitchFamily="18" charset="0"/>
              </a:rPr>
              <a:t> Loss of postural reflexes causes balance difficulties and the body can move or fall into the direction of the </a:t>
            </a:r>
            <a:r>
              <a:rPr lang="en-GB" sz="3200" dirty="0" err="1">
                <a:latin typeface="Times New Roman" pitchFamily="18" charset="0"/>
                <a:cs typeface="Times New Roman" pitchFamily="18" charset="0"/>
              </a:rPr>
              <a:t>center</a:t>
            </a:r>
            <a:r>
              <a:rPr lang="en-GB" sz="3200" dirty="0">
                <a:latin typeface="Times New Roman" pitchFamily="18" charset="0"/>
                <a:cs typeface="Times New Roman" pitchFamily="18" charset="0"/>
              </a:rPr>
              <a:t> of gravity. Therefore, turning or bending forward may be associated with involuntary steps</a:t>
            </a:r>
            <a:endParaRPr lang="en-US" sz="3200" dirty="0">
              <a:latin typeface="Times New Roman" pitchFamily="18" charset="0"/>
              <a:cs typeface="Times New Roman" pitchFamily="18" charset="0"/>
            </a:endParaRPr>
          </a:p>
          <a:p>
            <a:endParaRPr lang="en-IN"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692696"/>
          </a:xfrm>
        </p:spPr>
        <p:txBody>
          <a:bodyPr>
            <a:normAutofit fontScale="90000"/>
          </a:bodyPr>
          <a:lstStyle/>
          <a:p>
            <a:br>
              <a:rPr lang="en-US" sz="2800" dirty="0">
                <a:solidFill>
                  <a:schemeClr val="tx1"/>
                </a:solidFill>
                <a:effectLst/>
                <a:latin typeface="Times New Roman" pitchFamily="18" charset="0"/>
                <a:cs typeface="Times New Roman" pitchFamily="18" charset="0"/>
              </a:rPr>
            </a:br>
            <a:r>
              <a:rPr lang="en-US" sz="2800" dirty="0">
                <a:solidFill>
                  <a:schemeClr val="tx1"/>
                </a:solidFill>
                <a:effectLst/>
                <a:latin typeface="Times New Roman" pitchFamily="18" charset="0"/>
                <a:cs typeface="Times New Roman" pitchFamily="18" charset="0"/>
              </a:rPr>
              <a:t>Other Signs and Symptoms</a:t>
            </a:r>
            <a:endParaRPr lang="en-IN" sz="2800" dirty="0">
              <a:solidFill>
                <a:schemeClr val="tx1"/>
              </a:solidFill>
              <a:effectLst/>
              <a:latin typeface="Times New Roman" pitchFamily="18" charset="0"/>
              <a:cs typeface="Times New Roman" pitchFamily="18" charset="0"/>
            </a:endParaRPr>
          </a:p>
        </p:txBody>
      </p:sp>
      <p:sp>
        <p:nvSpPr>
          <p:cNvPr id="2" name="Content Placeholder 1"/>
          <p:cNvSpPr>
            <a:spLocks noGrp="1"/>
          </p:cNvSpPr>
          <p:nvPr>
            <p:ph idx="1"/>
          </p:nvPr>
        </p:nvSpPr>
        <p:spPr>
          <a:xfrm>
            <a:off x="457200" y="404664"/>
            <a:ext cx="8229600" cy="6264696"/>
          </a:xfrm>
        </p:spPr>
        <p:txBody>
          <a:bodyPr>
            <a:normAutofit fontScale="92500" lnSpcReduction="20000"/>
          </a:bodyPr>
          <a:lstStyle/>
          <a:p>
            <a:pPr>
              <a:buNone/>
            </a:pPr>
            <a:endParaRPr lang="fi-FI" sz="2800" b="1" dirty="0">
              <a:latin typeface="Times New Roman" pitchFamily="18" charset="0"/>
            </a:endParaRPr>
          </a:p>
          <a:p>
            <a:r>
              <a:rPr lang="fi-FI" sz="2600" dirty="0">
                <a:latin typeface="Times New Roman" pitchFamily="18" charset="0"/>
                <a:cs typeface="Times New Roman" pitchFamily="18" charset="0"/>
              </a:rPr>
              <a:t>Dysfunction of the autonomic nervous system: Impaired gastrointestinal motility, bladder dysfunction, sialorrhea, excessive head and neck sweating, and orthostatic hypotension.</a:t>
            </a:r>
          </a:p>
          <a:p>
            <a:r>
              <a:rPr lang="en-GB" sz="2600" dirty="0">
                <a:latin typeface="Times New Roman" pitchFamily="18" charset="0"/>
                <a:cs typeface="Times New Roman" pitchFamily="18" charset="0"/>
              </a:rPr>
              <a:t> Autonomic dysfunction can result into impaired gastrointestinal motility causing sense of </a:t>
            </a:r>
            <a:r>
              <a:rPr lang="en-GB" sz="2600" dirty="0" err="1">
                <a:latin typeface="Times New Roman" pitchFamily="18" charset="0"/>
                <a:cs typeface="Times New Roman" pitchFamily="18" charset="0"/>
              </a:rPr>
              <a:t>fulness</a:t>
            </a:r>
            <a:r>
              <a:rPr lang="en-GB" sz="2600" dirty="0">
                <a:latin typeface="Times New Roman" pitchFamily="18" charset="0"/>
                <a:cs typeface="Times New Roman" pitchFamily="18" charset="0"/>
              </a:rPr>
              <a:t> and constipation. </a:t>
            </a:r>
          </a:p>
          <a:p>
            <a:r>
              <a:rPr lang="en-GB" sz="2600" dirty="0">
                <a:latin typeface="Times New Roman" pitchFamily="18" charset="0"/>
                <a:cs typeface="Times New Roman" pitchFamily="18" charset="0"/>
              </a:rPr>
              <a:t>Furthermore, bladder dysfunction (urinary frequency, urgency and urge incontinence), </a:t>
            </a:r>
            <a:r>
              <a:rPr lang="en-GB" sz="2600" dirty="0" err="1">
                <a:latin typeface="Times New Roman" pitchFamily="18" charset="0"/>
                <a:cs typeface="Times New Roman" pitchFamily="18" charset="0"/>
              </a:rPr>
              <a:t>sialorrhea</a:t>
            </a:r>
            <a:r>
              <a:rPr lang="en-GB" sz="2600" dirty="0">
                <a:latin typeface="Times New Roman" pitchFamily="18" charset="0"/>
                <a:cs typeface="Times New Roman" pitchFamily="18" charset="0"/>
              </a:rPr>
              <a:t> (due to excessive saliva production and decreased frequency of swallowing), excessive head and neck sweating (resulting from altered thermoregulation), and orthostatic hypotension result from autonomic dysfunction</a:t>
            </a:r>
            <a:endParaRPr lang="fi-FI" sz="2600" dirty="0">
              <a:latin typeface="Times New Roman" pitchFamily="18" charset="0"/>
              <a:cs typeface="Times New Roman" pitchFamily="18" charset="0"/>
            </a:endParaRPr>
          </a:p>
          <a:p>
            <a:r>
              <a:rPr lang="fi-FI" sz="2600" dirty="0">
                <a:latin typeface="Times New Roman" pitchFamily="18" charset="0"/>
                <a:cs typeface="Times New Roman" pitchFamily="18" charset="0"/>
              </a:rPr>
              <a:t>Depression: Mild to moderate depression in 50 % of patients.</a:t>
            </a:r>
          </a:p>
          <a:p>
            <a:r>
              <a:rPr lang="fi-FI" sz="2600" dirty="0">
                <a:latin typeface="Times New Roman" pitchFamily="18" charset="0"/>
                <a:cs typeface="Times New Roman" pitchFamily="18" charset="0"/>
              </a:rPr>
              <a:t>Cognitive impairment: Mild cognitive decline including impaired visual-spatial perception and attention, slowness in execution of motor tasks, and impaired concentration in most patients; at least 1/3 become demented during the course of the disease.</a:t>
            </a:r>
          </a:p>
          <a:p>
            <a:endParaRPr lang="en-IN" sz="26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lstStyle/>
          <a:p>
            <a:pPr>
              <a:buNone/>
            </a:pPr>
            <a:r>
              <a:rPr lang="en-US" b="1" dirty="0">
                <a:latin typeface="Times New Roman" pitchFamily="18" charset="0"/>
                <a:cs typeface="Times New Roman" pitchFamily="18" charset="0"/>
              </a:rPr>
              <a:t>Classification of Parkinsonism</a:t>
            </a:r>
          </a:p>
          <a:p>
            <a:endParaRPr lang="en-US" dirty="0"/>
          </a:p>
          <a:p>
            <a:r>
              <a:rPr lang="en-US" dirty="0">
                <a:latin typeface="Times New Roman" pitchFamily="18" charset="0"/>
                <a:cs typeface="Times New Roman" pitchFamily="18" charset="0"/>
              </a:rPr>
              <a:t>Idiopathic PD</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PD due to identifiable causes e.g. viruses, toxins, drugs, vascular diseases, tumors, normal pressure hydrocephalous, metabolic.</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PD in other Neurodegenerative disorders</a:t>
            </a:r>
            <a:endParaRPr lang="en-IN"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normAutofit fontScale="92500" lnSpcReduction="20000"/>
          </a:bodyPr>
          <a:lstStyle/>
          <a:p>
            <a:pPr>
              <a:buNone/>
            </a:pPr>
            <a:endParaRPr lang="fi-FI" sz="2800" b="1" dirty="0">
              <a:latin typeface="Times New Roman" pitchFamily="18" charset="0"/>
            </a:endParaRPr>
          </a:p>
          <a:p>
            <a:pPr>
              <a:buNone/>
            </a:pPr>
            <a:endParaRPr lang="fi-FI" sz="2800" b="1" dirty="0">
              <a:latin typeface="Times New Roman" pitchFamily="18" charset="0"/>
            </a:endParaRPr>
          </a:p>
          <a:p>
            <a:pPr>
              <a:buNone/>
            </a:pPr>
            <a:r>
              <a:rPr lang="fi-FI" sz="2800" b="1" dirty="0">
                <a:latin typeface="Times New Roman" pitchFamily="18" charset="0"/>
              </a:rPr>
              <a:t>Neuropathology of PD</a:t>
            </a:r>
          </a:p>
          <a:p>
            <a:endParaRPr lang="fi-FI" sz="2400" dirty="0">
              <a:latin typeface="Times New Roman" pitchFamily="18" charset="0"/>
              <a:cs typeface="Times New Roman" pitchFamily="18" charset="0"/>
            </a:endParaRPr>
          </a:p>
          <a:p>
            <a:endParaRPr lang="fi-FI" sz="2400" dirty="0">
              <a:latin typeface="Times New Roman" pitchFamily="18" charset="0"/>
              <a:cs typeface="Times New Roman" pitchFamily="18" charset="0"/>
            </a:endParaRPr>
          </a:p>
          <a:p>
            <a:r>
              <a:rPr lang="fi-FI" sz="2400" dirty="0">
                <a:latin typeface="Times New Roman" pitchFamily="18" charset="0"/>
                <a:cs typeface="Times New Roman" pitchFamily="18" charset="0"/>
              </a:rPr>
              <a:t>Eosinophilic, round intracytoplasmic inclusions called lewy bodies and Lewy neurites.</a:t>
            </a:r>
          </a:p>
          <a:p>
            <a:pPr>
              <a:buNone/>
            </a:pPr>
            <a:endParaRPr lang="fi-FI" sz="2400" dirty="0">
              <a:latin typeface="Times New Roman" pitchFamily="18" charset="0"/>
              <a:cs typeface="Times New Roman" pitchFamily="18" charset="0"/>
            </a:endParaRPr>
          </a:p>
          <a:p>
            <a:r>
              <a:rPr lang="fi-FI" sz="2400" dirty="0">
                <a:latin typeface="Times New Roman" pitchFamily="18" charset="0"/>
                <a:cs typeface="Times New Roman" pitchFamily="18" charset="0"/>
              </a:rPr>
              <a:t>First described in 1912 by a German neuropathologist - Friedrich Lewy.</a:t>
            </a:r>
          </a:p>
          <a:p>
            <a:endParaRPr lang="fi-FI" sz="2400" dirty="0">
              <a:latin typeface="Times New Roman" pitchFamily="18" charset="0"/>
              <a:cs typeface="Times New Roman" pitchFamily="18" charset="0"/>
            </a:endParaRPr>
          </a:p>
          <a:p>
            <a:r>
              <a:rPr lang="fi-FI" sz="2400" dirty="0">
                <a:latin typeface="Times New Roman" pitchFamily="18" charset="0"/>
                <a:cs typeface="Times New Roman" pitchFamily="18" charset="0"/>
              </a:rPr>
              <a:t>Inclusions particularly numerous in the substantia nigra pars compacta.</a:t>
            </a:r>
          </a:p>
          <a:p>
            <a:pPr>
              <a:buNone/>
            </a:pPr>
            <a:endParaRPr lang="en-GB" sz="2400" dirty="0">
              <a:latin typeface="Times New Roman" pitchFamily="18" charset="0"/>
              <a:cs typeface="Times New Roman" pitchFamily="18" charset="0"/>
            </a:endParaRPr>
          </a:p>
          <a:p>
            <a:r>
              <a:rPr lang="en-GB" sz="2400" dirty="0">
                <a:latin typeface="Times New Roman" pitchFamily="18" charset="0"/>
                <a:cs typeface="Times New Roman" pitchFamily="18" charset="0"/>
              </a:rPr>
              <a:t>Later the focal distribution of pathology was shown: the most pronounced nerve cell loss is found in the pars </a:t>
            </a:r>
            <a:r>
              <a:rPr lang="en-GB" sz="2400" dirty="0" err="1">
                <a:latin typeface="Times New Roman" pitchFamily="18" charset="0"/>
                <a:cs typeface="Times New Roman" pitchFamily="18" charset="0"/>
              </a:rPr>
              <a:t>compacta</a:t>
            </a:r>
            <a:r>
              <a:rPr lang="en-GB" sz="2400" dirty="0">
                <a:latin typeface="Times New Roman" pitchFamily="18" charset="0"/>
                <a:cs typeface="Times New Roman" pitchFamily="18" charset="0"/>
              </a:rPr>
              <a:t> of the </a:t>
            </a:r>
            <a:r>
              <a:rPr lang="en-GB" sz="2400" dirty="0" err="1">
                <a:latin typeface="Times New Roman" pitchFamily="18" charset="0"/>
                <a:cs typeface="Times New Roman" pitchFamily="18" charset="0"/>
              </a:rPr>
              <a:t>substantia</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nigra</a:t>
            </a:r>
            <a:r>
              <a:rPr lang="en-GB" sz="2400" dirty="0">
                <a:latin typeface="Times New Roman" pitchFamily="18" charset="0"/>
                <a:cs typeface="Times New Roman" pitchFamily="18" charset="0"/>
              </a:rPr>
              <a:t>. </a:t>
            </a:r>
          </a:p>
          <a:p>
            <a:endParaRPr lang="fi-FI" sz="2800" dirty="0">
              <a:latin typeface="Times New Roman" pitchFamily="18" charset="0"/>
            </a:endParaRPr>
          </a:p>
          <a:p>
            <a:endParaRPr lang="en-I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34082"/>
          </a:xfrm>
        </p:spPr>
        <p:txBody>
          <a:bodyPr/>
          <a:lstStyle/>
          <a:p>
            <a:r>
              <a:rPr lang="fi-FI" sz="3200" dirty="0">
                <a:solidFill>
                  <a:schemeClr val="tx1"/>
                </a:solidFill>
                <a:effectLst/>
              </a:rPr>
              <a:t>Lewy bodies </a:t>
            </a:r>
            <a:endParaRPr lang="en-IN" sz="3200" dirty="0">
              <a:solidFill>
                <a:schemeClr val="tx1"/>
              </a:solidFill>
              <a:effectLst/>
            </a:endParaRPr>
          </a:p>
        </p:txBody>
      </p:sp>
      <p:pic>
        <p:nvPicPr>
          <p:cNvPr id="4" name="Picture 6"/>
          <p:cNvPicPr>
            <a:picLocks noGrp="1" noChangeArrowheads="1"/>
          </p:cNvPicPr>
          <p:nvPr>
            <p:ph idx="1"/>
          </p:nvPr>
        </p:nvPicPr>
        <p:blipFill>
          <a:blip r:embed="rId2" cstate="print"/>
          <a:srcRect/>
          <a:stretch>
            <a:fillRect/>
          </a:stretch>
        </p:blipFill>
        <p:spPr bwMode="auto">
          <a:xfrm>
            <a:off x="395536" y="1124744"/>
            <a:ext cx="8229600" cy="3714873"/>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258</TotalTime>
  <Words>2013</Words>
  <Application>Microsoft Office PowerPoint</Application>
  <PresentationFormat>On-screen Show (4:3)</PresentationFormat>
  <Paragraphs>310</Paragraphs>
  <Slides>43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Symbol</vt:lpstr>
      <vt:lpstr>Times New Roman</vt:lpstr>
      <vt:lpstr>Clarity</vt:lpstr>
      <vt:lpstr>PARKINSONS DISEASE</vt:lpstr>
      <vt:lpstr>PowerPoint Presentation</vt:lpstr>
      <vt:lpstr>Introduction</vt:lpstr>
      <vt:lpstr>PowerPoint Presentation</vt:lpstr>
      <vt:lpstr>Four Primary Symptoms of PD</vt:lpstr>
      <vt:lpstr> Other Signs and Symptoms</vt:lpstr>
      <vt:lpstr>PowerPoint Presentation</vt:lpstr>
      <vt:lpstr>PowerPoint Presentation</vt:lpstr>
      <vt:lpstr>Lewy bodies </vt:lpstr>
      <vt:lpstr>PowerPoint Presentation</vt:lpstr>
      <vt:lpstr>Lewy bodies</vt:lpstr>
      <vt:lpstr>Functional neuroanatomy of PD </vt:lpstr>
      <vt:lpstr>PowerPoint Presentation</vt:lpstr>
      <vt:lpstr> Neurochemistry of PD  </vt:lpstr>
      <vt:lpstr>Dopamine pathways in human brain</vt:lpstr>
      <vt:lpstr>Hoen and Yahr Classification</vt:lpstr>
      <vt:lpstr>Treatment of PD</vt:lpstr>
      <vt:lpstr>Pharmacological Treatment</vt:lpstr>
      <vt:lpstr>Medications</vt:lpstr>
      <vt:lpstr>Medications</vt:lpstr>
      <vt:lpstr>Medications</vt:lpstr>
      <vt:lpstr>PowerPoint Presentation</vt:lpstr>
      <vt:lpstr>PowerPoint Presentation</vt:lpstr>
      <vt:lpstr>PowerPoint Presentation</vt:lpstr>
      <vt:lpstr>Deep brain stimulation</vt:lpstr>
      <vt:lpstr>PowerPoint Presentation</vt:lpstr>
      <vt:lpstr>Goals of PT Treatment</vt:lpstr>
      <vt:lpstr>PowerPoint Presentation</vt:lpstr>
      <vt:lpstr>Abnormal Gait Patterns with PD</vt:lpstr>
      <vt:lpstr>Cueing Strategies</vt:lpstr>
      <vt:lpstr>Exercises</vt:lpstr>
      <vt:lpstr>Exercises</vt:lpstr>
      <vt:lpstr>Tai Chi</vt:lpstr>
      <vt:lpstr>PowerPoint Presentation</vt:lpstr>
      <vt:lpstr>Balance Training &amp; High-Intensity Resistance Training</vt:lpstr>
      <vt:lpstr>Treadmill Training</vt:lpstr>
      <vt:lpstr>Treadmill Training</vt:lpstr>
      <vt:lpstr>PowerPoint Presentation</vt:lpstr>
      <vt:lpstr>Stretch Reflex – Trager Method</vt:lpstr>
      <vt:lpstr>Stretch Reflex</vt:lpstr>
      <vt:lpstr>PowerPoint Presentation</vt:lpstr>
      <vt:lpstr>Lastly</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PARKINSONS DISEASE</dc:title>
  <dc:creator>user</dc:creator>
  <cp:lastModifiedBy>prachidorlikar0510@gmail.com</cp:lastModifiedBy>
  <cp:revision>30</cp:revision>
  <dcterms:created xsi:type="dcterms:W3CDTF">2013-10-27T14:39:06Z</dcterms:created>
  <dcterms:modified xsi:type="dcterms:W3CDTF">2024-06-18T15:35:11Z</dcterms:modified>
</cp:coreProperties>
</file>